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79" r:id="rId3"/>
    <p:sldId id="266" r:id="rId4"/>
    <p:sldId id="267" r:id="rId5"/>
    <p:sldId id="264" r:id="rId6"/>
    <p:sldId id="278" r:id="rId7"/>
    <p:sldId id="273" r:id="rId8"/>
    <p:sldId id="268" r:id="rId9"/>
    <p:sldId id="269" r:id="rId10"/>
    <p:sldId id="270" r:id="rId11"/>
    <p:sldId id="277" r:id="rId12"/>
    <p:sldId id="265" r:id="rId13"/>
    <p:sldId id="271" r:id="rId14"/>
    <p:sldId id="261" r:id="rId15"/>
    <p:sldId id="276" r:id="rId16"/>
    <p:sldId id="280" r:id="rId17"/>
    <p:sldId id="259" r:id="rId18"/>
    <p:sldId id="272" r:id="rId1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5387" autoAdjust="0"/>
  </p:normalViewPr>
  <p:slideViewPr>
    <p:cSldViewPr snapToGrid="0">
      <p:cViewPr varScale="1">
        <p:scale>
          <a:sx n="78" d="100"/>
          <a:sy n="78" d="100"/>
        </p:scale>
        <p:origin x="432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6417D1CE-A269-4DE5-8DFC-71059381B758}" type="datetimeFigureOut">
              <a:rPr lang="zh-CN" altLang="en-US" smtClean="0"/>
              <a:t>2017/9/11 Monday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A3D52F87-5023-414B-8F62-6A275F48C0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95675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17D1CE-A269-4DE5-8DFC-71059381B758}" type="datetimeFigureOut">
              <a:rPr lang="zh-CN" altLang="en-US" smtClean="0"/>
              <a:t>2017/9/11 Monday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52F87-5023-414B-8F62-6A275F48C0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17662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17D1CE-A269-4DE5-8DFC-71059381B758}" type="datetimeFigureOut">
              <a:rPr lang="zh-CN" altLang="en-US" smtClean="0"/>
              <a:t>2017/9/11 Monday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52F87-5023-414B-8F62-6A275F48C0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60599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17D1CE-A269-4DE5-8DFC-71059381B758}" type="datetimeFigureOut">
              <a:rPr lang="zh-CN" altLang="en-US" smtClean="0"/>
              <a:t>2017/9/11 Monday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52F87-5023-414B-8F62-6A275F48C0D1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392451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17D1CE-A269-4DE5-8DFC-71059381B758}" type="datetimeFigureOut">
              <a:rPr lang="zh-CN" altLang="en-US" smtClean="0"/>
              <a:t>2017/9/11 Monday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52F87-5023-414B-8F62-6A275F48C0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97361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17D1CE-A269-4DE5-8DFC-71059381B758}" type="datetimeFigureOut">
              <a:rPr lang="zh-CN" altLang="en-US" smtClean="0"/>
              <a:t>2017/9/11 Monday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52F87-5023-414B-8F62-6A275F48C0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583163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图片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17D1CE-A269-4DE5-8DFC-71059381B758}" type="datetimeFigureOut">
              <a:rPr lang="zh-CN" altLang="en-US" smtClean="0"/>
              <a:t>2017/9/11 Monday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52F87-5023-414B-8F62-6A275F48C0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713205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17D1CE-A269-4DE5-8DFC-71059381B758}" type="datetimeFigureOut">
              <a:rPr lang="zh-CN" altLang="en-US" smtClean="0"/>
              <a:t>2017/9/11 Monday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52F87-5023-414B-8F62-6A275F48C0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296274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17D1CE-A269-4DE5-8DFC-71059381B758}" type="datetimeFigureOut">
              <a:rPr lang="zh-CN" altLang="en-US" smtClean="0"/>
              <a:t>2017/9/11 Monday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52F87-5023-414B-8F62-6A275F48C0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7863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17D1CE-A269-4DE5-8DFC-71059381B758}" type="datetimeFigureOut">
              <a:rPr lang="zh-CN" altLang="en-US" smtClean="0"/>
              <a:t>2017/9/11 Monday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52F87-5023-414B-8F62-6A275F48C0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69504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17D1CE-A269-4DE5-8DFC-71059381B758}" type="datetimeFigureOut">
              <a:rPr lang="zh-CN" altLang="en-US" smtClean="0"/>
              <a:t>2017/9/11 Monday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52F87-5023-414B-8F62-6A275F48C0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47176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17D1CE-A269-4DE5-8DFC-71059381B758}" type="datetimeFigureOut">
              <a:rPr lang="zh-CN" altLang="en-US" smtClean="0"/>
              <a:t>2017/9/11 Monday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52F87-5023-414B-8F62-6A275F48C0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98475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17D1CE-A269-4DE5-8DFC-71059381B758}" type="datetimeFigureOut">
              <a:rPr lang="zh-CN" altLang="en-US" smtClean="0"/>
              <a:t>2017/9/11 Monday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52F87-5023-414B-8F62-6A275F48C0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78195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17D1CE-A269-4DE5-8DFC-71059381B758}" type="datetimeFigureOut">
              <a:rPr lang="zh-CN" altLang="en-US" smtClean="0"/>
              <a:t>2017/9/11 Monday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52F87-5023-414B-8F62-6A275F48C0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88747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17D1CE-A269-4DE5-8DFC-71059381B758}" type="datetimeFigureOut">
              <a:rPr lang="zh-CN" altLang="en-US" smtClean="0"/>
              <a:t>2017/9/11 Monday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52F87-5023-414B-8F62-6A275F48C0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10092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17D1CE-A269-4DE5-8DFC-71059381B758}" type="datetimeFigureOut">
              <a:rPr lang="zh-CN" altLang="en-US" smtClean="0"/>
              <a:t>2017/9/11 Monday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52F87-5023-414B-8F62-6A275F48C0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13332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17D1CE-A269-4DE5-8DFC-71059381B758}" type="datetimeFigureOut">
              <a:rPr lang="zh-CN" altLang="en-US" smtClean="0"/>
              <a:t>2017/9/11 Monday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52F87-5023-414B-8F62-6A275F48C0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45657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17D1CE-A269-4DE5-8DFC-71059381B758}" type="datetimeFigureOut">
              <a:rPr lang="zh-CN" altLang="en-US" smtClean="0"/>
              <a:t>2017/9/11 Monday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D52F87-5023-414B-8F62-6A275F48C0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455446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4" Type="http://schemas.openxmlformats.org/officeDocument/2006/relationships/image" Target="../media/image16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microsoft.com/office/2007/relationships/hdphoto" Target="../media/hdphoto2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3.png"/><Relationship Id="rId7" Type="http://schemas.microsoft.com/office/2007/relationships/hdphoto" Target="../media/hdphoto3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microsoft.com/office/2007/relationships/hdphoto" Target="../media/hdphoto1.wdp"/><Relationship Id="rId4" Type="http://schemas.openxmlformats.org/officeDocument/2006/relationships/image" Target="../media/image3.png"/><Relationship Id="rId9" Type="http://schemas.microsoft.com/office/2007/relationships/hdphoto" Target="../media/hdphoto4.wdp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://www.weather.com.cn/" TargetMode="External"/><Relationship Id="rId3" Type="http://schemas.openxmlformats.org/officeDocument/2006/relationships/image" Target="../media/image9.png"/><Relationship Id="rId7" Type="http://schemas.openxmlformats.org/officeDocument/2006/relationships/hyperlink" Target="http://www.228.com.cn/" TargetMode="External"/><Relationship Id="rId12" Type="http://schemas.openxmlformats.org/officeDocument/2006/relationships/hyperlink" Target="http://www.zjwater.gov.cn/" TargetMode="Externa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6" Type="http://schemas.openxmlformats.org/officeDocument/2006/relationships/hyperlink" Target="https://www.damai.cn/" TargetMode="External"/><Relationship Id="rId11" Type="http://schemas.openxmlformats.org/officeDocument/2006/relationships/hyperlink" Target="http://news.ceic.ac.cn/" TargetMode="External"/><Relationship Id="rId5" Type="http://schemas.openxmlformats.org/officeDocument/2006/relationships/hyperlink" Target="http://www.cnena.com/" TargetMode="External"/><Relationship Id="rId10" Type="http://schemas.openxmlformats.org/officeDocument/2006/relationships/hyperlink" Target="http://www.variflight.com/" TargetMode="External"/><Relationship Id="rId4" Type="http://schemas.openxmlformats.org/officeDocument/2006/relationships/hyperlink" Target="http://www.eshow365.com/" TargetMode="External"/><Relationship Id="rId9" Type="http://schemas.openxmlformats.org/officeDocument/2006/relationships/hyperlink" Target="https://www.huodongjia.com/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sz="9600" dirty="0" err="1" smtClean="0"/>
              <a:t>heatpoint</a:t>
            </a:r>
            <a:endParaRPr lang="zh-CN" altLang="en-US" sz="9600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76424" y="3614916"/>
            <a:ext cx="8791575" cy="1655762"/>
          </a:xfrm>
        </p:spPr>
        <p:txBody>
          <a:bodyPr/>
          <a:lstStyle/>
          <a:p>
            <a:r>
              <a:rPr lang="zh-CN" altLang="en-US" b="1" dirty="0"/>
              <a:t>基于</a:t>
            </a:r>
            <a:r>
              <a:rPr lang="zh-CN" altLang="en-US" b="1" dirty="0" smtClean="0"/>
              <a:t>互联网事件</a:t>
            </a:r>
            <a:r>
              <a:rPr lang="zh-CN" altLang="en-US" b="1" dirty="0"/>
              <a:t>的</a:t>
            </a:r>
            <a:r>
              <a:rPr lang="zh-CN" altLang="en-US" b="1" dirty="0" smtClean="0"/>
              <a:t>地理位置信息智能抓取及信息查询可视化系统</a:t>
            </a:r>
            <a:endParaRPr lang="en-US" altLang="zh-CN" b="1" dirty="0" smtClean="0"/>
          </a:p>
          <a:p>
            <a:r>
              <a:rPr lang="zh-CN" altLang="en-US" b="1" dirty="0"/>
              <a:t>赛题：基于互联网大数据的事件智能抓取和画像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8875431" y="5733764"/>
            <a:ext cx="318548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作者：张仁童</a:t>
            </a:r>
            <a:endParaRPr lang="en-US" altLang="zh-CN" dirty="0" smtClean="0"/>
          </a:p>
          <a:p>
            <a:r>
              <a:rPr lang="zh-CN" altLang="en-US" dirty="0" smtClean="0"/>
              <a:t>学校：南京信息职业技术学院</a:t>
            </a:r>
            <a:endParaRPr lang="en-US" altLang="zh-CN" dirty="0" smtClean="0"/>
          </a:p>
          <a:p>
            <a:r>
              <a:rPr lang="zh-CN" altLang="en-US" dirty="0" smtClean="0"/>
              <a:t>邮箱：</a:t>
            </a:r>
            <a:r>
              <a:rPr lang="en-US" altLang="zh-CN" dirty="0" smtClean="0"/>
              <a:t>519539110@qq.com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1441" b="89831" l="5180" r="97748">
                        <a14:foregroundMark x1="20946" y1="56356" x2="44820" y2="72458"/>
                        <a14:foregroundMark x1="44144" y1="49576" x2="59459" y2="35593"/>
                        <a14:foregroundMark x1="56306" y1="72458" x2="73423" y2="55085"/>
                        <a14:foregroundMark x1="74099" y1="69068" x2="78829" y2="58475"/>
                        <a14:foregroundMark x1="20495" y1="47034" x2="38739" y2="40254"/>
                        <a14:foregroundMark x1="13063" y1="40254" x2="27027" y2="41525"/>
                        <a14:foregroundMark x1="12387" y1="38136" x2="42342" y2="38136"/>
                        <a14:foregroundMark x1="46622" y1="38983" x2="60586" y2="35593"/>
                        <a14:backgroundMark x1="18018" y1="28814" x2="40541" y2="18644"/>
                        <a14:backgroundMark x1="89865" y1="74576" x2="69144" y2="8262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4524" y="-1587"/>
            <a:ext cx="3007476" cy="1598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3176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5145">
        <p:random/>
      </p:transition>
    </mc:Choice>
    <mc:Fallback>
      <p:transition spd="slow" advTm="5145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3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3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8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300"/>
                            </p:stCondLst>
                            <p:childTnLst>
                              <p:par>
                                <p:cTn id="1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800"/>
                            </p:stCondLst>
                            <p:childTnLst>
                              <p:par>
                                <p:cTn id="24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18686" y="-360277"/>
            <a:ext cx="9905998" cy="1478570"/>
          </a:xfrm>
        </p:spPr>
        <p:txBody>
          <a:bodyPr/>
          <a:lstStyle/>
          <a:p>
            <a:r>
              <a:rPr lang="en-US" altLang="zh-CN" dirty="0" smtClean="0"/>
              <a:t>3.4</a:t>
            </a:r>
            <a:r>
              <a:rPr lang="zh-CN" altLang="en-US" dirty="0" smtClean="0"/>
              <a:t>航班信息效果展示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9384" y="643944"/>
            <a:ext cx="11896387" cy="6078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9680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4137">
        <p:random/>
      </p:transition>
    </mc:Choice>
    <mc:Fallback>
      <p:transition spd="slow" advTm="4137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918697" y="1313978"/>
            <a:ext cx="9905998" cy="1478570"/>
          </a:xfrm>
        </p:spPr>
        <p:txBody>
          <a:bodyPr>
            <a:normAutofit/>
          </a:bodyPr>
          <a:lstStyle/>
          <a:p>
            <a:r>
              <a:rPr lang="zh-CN" altLang="en-US" sz="6000" dirty="0" smtClean="0"/>
              <a:t>二、实现方式</a:t>
            </a:r>
            <a:endParaRPr lang="zh-CN" altLang="en-US" sz="60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35717" y="3575225"/>
            <a:ext cx="9905999" cy="3541714"/>
          </a:xfrm>
        </p:spPr>
        <p:txBody>
          <a:bodyPr/>
          <a:lstStyle/>
          <a:p>
            <a:r>
              <a:rPr lang="en-US" altLang="zh-CN" dirty="0" smtClean="0"/>
              <a:t>1.</a:t>
            </a:r>
            <a:r>
              <a:rPr lang="zh-CN" altLang="en-US" dirty="0" smtClean="0"/>
              <a:t>核心技术</a:t>
            </a:r>
            <a:endParaRPr lang="en-US" altLang="zh-CN" dirty="0" smtClean="0"/>
          </a:p>
          <a:p>
            <a:r>
              <a:rPr lang="en-US" altLang="zh-CN" dirty="0" smtClean="0"/>
              <a:t>2.</a:t>
            </a:r>
            <a:r>
              <a:rPr lang="zh-CN" altLang="en-US" dirty="0" smtClean="0"/>
              <a:t>设计思路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905851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40"/>
    </mc:Choice>
    <mc:Fallback>
      <p:transition spd="slow" advTm="1440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73438" y="-128788"/>
            <a:ext cx="9905998" cy="1478570"/>
          </a:xfrm>
        </p:spPr>
        <p:txBody>
          <a:bodyPr/>
          <a:lstStyle/>
          <a:p>
            <a:r>
              <a:rPr lang="en-US" altLang="zh-CN" dirty="0" smtClean="0"/>
              <a:t>1.</a:t>
            </a:r>
            <a:r>
              <a:rPr lang="zh-CN" altLang="en-US" dirty="0" smtClean="0"/>
              <a:t>核心技术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141413" y="1116146"/>
            <a:ext cx="5027567" cy="5741854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基于</a:t>
            </a:r>
            <a:r>
              <a:rPr lang="zh-CN" altLang="en-US" dirty="0"/>
              <a:t>百度地图的可视化：将所有地理位置信息直观显示</a:t>
            </a:r>
            <a:endParaRPr lang="en-US" altLang="zh-CN" dirty="0"/>
          </a:p>
          <a:p>
            <a:r>
              <a:rPr lang="zh-CN" altLang="en-US" dirty="0"/>
              <a:t>基于</a:t>
            </a:r>
            <a:r>
              <a:rPr lang="en-US" altLang="zh-CN" dirty="0" err="1"/>
              <a:t>echarts</a:t>
            </a:r>
            <a:r>
              <a:rPr lang="zh-CN" altLang="en-US" dirty="0"/>
              <a:t>的数据统计可视化：地区、种类、日期分布</a:t>
            </a:r>
            <a:endParaRPr lang="en-US" altLang="zh-CN" dirty="0"/>
          </a:p>
          <a:p>
            <a:r>
              <a:rPr lang="zh-CN" altLang="en-US" dirty="0" smtClean="0"/>
              <a:t>基于</a:t>
            </a:r>
            <a:r>
              <a:rPr lang="en-US" altLang="zh-CN" dirty="0" err="1" smtClean="0"/>
              <a:t>HikariCP</a:t>
            </a:r>
            <a:r>
              <a:rPr lang="zh-CN" altLang="en-US" dirty="0" smtClean="0"/>
              <a:t>数据连接池高效数据库读取</a:t>
            </a:r>
            <a:endParaRPr lang="en-US" altLang="zh-CN" dirty="0" smtClean="0"/>
          </a:p>
          <a:p>
            <a:r>
              <a:rPr lang="zh-CN" altLang="en-US" dirty="0" smtClean="0"/>
              <a:t>基于</a:t>
            </a:r>
            <a:r>
              <a:rPr lang="en-US" altLang="zh-CN" dirty="0" err="1" smtClean="0"/>
              <a:t>boilerpipe</a:t>
            </a:r>
            <a:r>
              <a:rPr lang="zh-CN" altLang="en-US" dirty="0" smtClean="0"/>
              <a:t>的智能页面结构分析，自动提取正文内容</a:t>
            </a:r>
            <a:endParaRPr lang="en-US" altLang="zh-CN" dirty="0" smtClean="0"/>
          </a:p>
          <a:p>
            <a:r>
              <a:rPr lang="zh-CN" altLang="en-US" dirty="0" smtClean="0"/>
              <a:t>自主</a:t>
            </a:r>
            <a:r>
              <a:rPr lang="zh-CN" altLang="en-US" dirty="0"/>
              <a:t>开发，基于</a:t>
            </a:r>
            <a:r>
              <a:rPr lang="en-US" altLang="zh-CN" dirty="0" err="1"/>
              <a:t>jsoup</a:t>
            </a:r>
            <a:r>
              <a:rPr lang="zh-CN" altLang="en-US" dirty="0"/>
              <a:t>的轻量化高性能智能可靠分布式爬虫</a:t>
            </a:r>
            <a:r>
              <a:rPr lang="en-US" altLang="zh-CN" dirty="0" err="1"/>
              <a:t>CrawlerSYS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6437" y="3639754"/>
            <a:ext cx="5357612" cy="301218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6437" y="386366"/>
            <a:ext cx="5357612" cy="301218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163060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10935">
        <p:random/>
      </p:transition>
    </mc:Choice>
    <mc:Fallback>
      <p:transition spd="slow" advTm="10935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0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86112" y="129121"/>
            <a:ext cx="9905998" cy="1478570"/>
          </a:xfrm>
        </p:spPr>
        <p:txBody>
          <a:bodyPr/>
          <a:lstStyle/>
          <a:p>
            <a:r>
              <a:rPr lang="en-US" altLang="zh-CN" dirty="0" smtClean="0"/>
              <a:t>2. </a:t>
            </a:r>
            <a:r>
              <a:rPr lang="zh-CN" altLang="en-US" dirty="0" smtClean="0"/>
              <a:t>设计思路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611" y="748901"/>
            <a:ext cx="10133010" cy="5891584"/>
          </a:xfrm>
        </p:spPr>
      </p:pic>
      <p:grpSp>
        <p:nvGrpSpPr>
          <p:cNvPr id="5" name="组合 4"/>
          <p:cNvGrpSpPr/>
          <p:nvPr/>
        </p:nvGrpSpPr>
        <p:grpSpPr>
          <a:xfrm>
            <a:off x="7946648" y="1202162"/>
            <a:ext cx="499929" cy="910766"/>
            <a:chOff x="3235163" y="2398719"/>
            <a:chExt cx="694226" cy="1395844"/>
          </a:xfrm>
        </p:grpSpPr>
        <p:pic>
          <p:nvPicPr>
            <p:cNvPr id="6" name="图片 24"/>
            <p:cNvPicPr>
              <a:picLocks noChangeAspect="1" noChangeArrowheads="1"/>
            </p:cNvPicPr>
            <p:nvPr/>
          </p:nvPicPr>
          <p:blipFill>
            <a:blip r:embed="rId5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5163" y="2398719"/>
              <a:ext cx="694226" cy="13958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6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11840" y="2633769"/>
              <a:ext cx="540872" cy="961550"/>
            </a:xfrm>
            <a:prstGeom prst="rect">
              <a:avLst/>
            </a:prstGeom>
          </p:spPr>
        </p:pic>
      </p:grpSp>
      <p:cxnSp>
        <p:nvCxnSpPr>
          <p:cNvPr id="8" name="直接箭头连接符 7"/>
          <p:cNvCxnSpPr/>
          <p:nvPr/>
        </p:nvCxnSpPr>
        <p:spPr>
          <a:xfrm flipV="1">
            <a:off x="8196612" y="2175495"/>
            <a:ext cx="0" cy="893169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8501794" y="1333175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chemeClr val="accent1"/>
                </a:solidFill>
              </a:rPr>
              <a:t>微信小程序</a:t>
            </a:r>
            <a:endParaRPr lang="zh-CN" altLang="en-US" dirty="0">
              <a:solidFill>
                <a:schemeClr val="accent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662079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5475">
        <p:random/>
      </p:transition>
    </mc:Choice>
    <mc:Fallback>
      <p:transition spd="slow" advTm="5475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8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41413" y="-321640"/>
            <a:ext cx="9905998" cy="1478570"/>
          </a:xfrm>
        </p:spPr>
        <p:txBody>
          <a:bodyPr/>
          <a:lstStyle/>
          <a:p>
            <a:r>
              <a:rPr lang="zh-CN" altLang="en-US" dirty="0" smtClean="0"/>
              <a:t>爬取大麦网过程展示</a:t>
            </a:r>
            <a:endParaRPr lang="zh-CN" altLang="en-US" dirty="0"/>
          </a:p>
        </p:txBody>
      </p:sp>
      <p:pic>
        <p:nvPicPr>
          <p:cNvPr id="4" name="CrawlerSYS damai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77714" y="827916"/>
            <a:ext cx="9633396" cy="5896324"/>
          </a:xfrm>
        </p:spPr>
      </p:pic>
    </p:spTree>
    <p:extLst>
      <p:ext uri="{BB962C8B-B14F-4D97-AF65-F5344CB8AC3E}">
        <p14:creationId xmlns:p14="http://schemas.microsoft.com/office/powerpoint/2010/main" val="12344684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2719">
        <p:random/>
      </p:transition>
    </mc:Choice>
    <mc:Fallback>
      <p:transition spd="slow" advTm="22719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  <p:extLst>
    <p:ext uri="{E180D4A7-C9FB-4DFB-919C-405C955672EB}">
      <p14:showEvtLst xmlns:p14="http://schemas.microsoft.com/office/powerpoint/2010/main">
        <p14:playEvt time="889" objId="4"/>
        <p14:triggerEvt type="onClick" time="890" objId="4"/>
        <p14:stopEvt time="22719" objId="4"/>
      </p14:showEvtLst>
    </p:ext>
  </p:extLs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099002" y="770917"/>
            <a:ext cx="9905998" cy="1478570"/>
          </a:xfrm>
        </p:spPr>
        <p:txBody>
          <a:bodyPr>
            <a:normAutofit/>
          </a:bodyPr>
          <a:lstStyle/>
          <a:p>
            <a:r>
              <a:rPr lang="zh-CN" altLang="en-US" sz="6000" dirty="0" smtClean="0"/>
              <a:t>三、创新技术</a:t>
            </a:r>
            <a:endParaRPr lang="zh-CN" altLang="en-US" sz="60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23249" y="3099492"/>
            <a:ext cx="9905999" cy="3541714"/>
          </a:xfrm>
        </p:spPr>
        <p:txBody>
          <a:bodyPr/>
          <a:lstStyle/>
          <a:p>
            <a:r>
              <a:rPr lang="en-US" altLang="zh-CN" dirty="0" smtClean="0"/>
              <a:t>1.</a:t>
            </a:r>
            <a:r>
              <a:rPr lang="zh-CN" altLang="en-US" dirty="0" smtClean="0"/>
              <a:t>分布式爬虫</a:t>
            </a:r>
            <a:endParaRPr lang="en-US" altLang="zh-CN" dirty="0" smtClean="0"/>
          </a:p>
          <a:p>
            <a:r>
              <a:rPr lang="en-US" altLang="zh-CN" dirty="0" smtClean="0"/>
              <a:t>2.</a:t>
            </a:r>
            <a:r>
              <a:rPr lang="en-US" altLang="zh-CN" dirty="0"/>
              <a:t> </a:t>
            </a:r>
            <a:r>
              <a:rPr lang="en-US" altLang="zh-CN" dirty="0" err="1" smtClean="0"/>
              <a:t>CrawlerSYS</a:t>
            </a:r>
            <a:r>
              <a:rPr lang="zh-CN" altLang="en-US" dirty="0"/>
              <a:t>爬虫结构</a:t>
            </a:r>
          </a:p>
        </p:txBody>
      </p:sp>
    </p:spTree>
    <p:extLst>
      <p:ext uri="{BB962C8B-B14F-4D97-AF65-F5344CB8AC3E}">
        <p14:creationId xmlns:p14="http://schemas.microsoft.com/office/powerpoint/2010/main" val="34469745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53"/>
    </mc:Choice>
    <mc:Fallback>
      <p:transition spd="slow" advTm="1153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r>
              <a:rPr lang="en-US" altLang="zh-CN" dirty="0" smtClean="0"/>
              <a:t>.</a:t>
            </a:r>
            <a:r>
              <a:rPr lang="zh-CN" altLang="en-US" dirty="0"/>
              <a:t>分布式</a:t>
            </a:r>
            <a:r>
              <a:rPr lang="zh-CN" altLang="en-US" dirty="0" smtClean="0"/>
              <a:t>爬虫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32388" y="2004789"/>
            <a:ext cx="4803731" cy="3623278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 flipH="1">
            <a:off x="1141413" y="2004789"/>
            <a:ext cx="5653826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000" b="1" dirty="0"/>
              <a:t>下载：</a:t>
            </a:r>
            <a:r>
              <a:rPr lang="zh-CN" altLang="zh-CN" dirty="0"/>
              <a:t>使用</a:t>
            </a:r>
            <a:r>
              <a:rPr lang="en-US" altLang="zh-CN" dirty="0" err="1"/>
              <a:t>jsoup</a:t>
            </a:r>
            <a:r>
              <a:rPr lang="zh-CN" altLang="zh-CN" dirty="0"/>
              <a:t>高效下载页面，并根据用户配置开启足够多的线程，或是自动识别博客、新闻的标题、正文信息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zh-CN" b="1" dirty="0"/>
              <a:t>分布式</a:t>
            </a:r>
            <a:r>
              <a:rPr lang="zh-CN" altLang="zh-CN" b="1" dirty="0" smtClean="0"/>
              <a:t>调度</a:t>
            </a:r>
            <a:r>
              <a:rPr lang="zh-CN" altLang="en-US" b="1" dirty="0" smtClean="0"/>
              <a:t>：</a:t>
            </a:r>
            <a:r>
              <a:rPr lang="zh-CN" altLang="zh-CN" dirty="0" smtClean="0"/>
              <a:t>将</a:t>
            </a:r>
            <a:r>
              <a:rPr lang="zh-CN" altLang="zh-CN" dirty="0"/>
              <a:t>获取到的需要爬取的</a:t>
            </a:r>
            <a:r>
              <a:rPr lang="en-US" altLang="zh-CN" dirty="0" err="1"/>
              <a:t>url</a:t>
            </a:r>
            <a:r>
              <a:rPr lang="zh-CN" altLang="zh-CN" dirty="0"/>
              <a:t>根据用户设置的单次节点爬取量，分批发送给对应节点。即保证所有节点近似均匀分配，又兼顾了爬虫的高效和软件的轻量化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endParaRPr lang="zh-CN" altLang="zh-CN" dirty="0"/>
          </a:p>
          <a:p>
            <a:r>
              <a:rPr lang="zh-CN" altLang="zh-CN" b="1" dirty="0"/>
              <a:t>网页自动</a:t>
            </a:r>
            <a:r>
              <a:rPr lang="zh-CN" altLang="zh-CN" b="1" dirty="0" smtClean="0"/>
              <a:t>结构化</a:t>
            </a:r>
            <a:r>
              <a:rPr lang="zh-CN" altLang="en-US" b="1" dirty="0" smtClean="0"/>
              <a:t>：</a:t>
            </a:r>
            <a:r>
              <a:rPr lang="zh-CN" altLang="zh-CN" dirty="0" smtClean="0"/>
              <a:t>对于</a:t>
            </a:r>
            <a:r>
              <a:rPr lang="zh-CN" altLang="zh-CN" dirty="0"/>
              <a:t>新闻博客类网页，能进行网页正文的自动抽取，对标题和正文进行自动摘要。</a:t>
            </a:r>
          </a:p>
          <a:p>
            <a:endParaRPr lang="zh-CN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835269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706"/>
    </mc:Choice>
    <mc:Fallback>
      <p:transition spd="slow" advTm="5706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76264" y="260078"/>
            <a:ext cx="9905998" cy="1478570"/>
          </a:xfrm>
        </p:spPr>
        <p:txBody>
          <a:bodyPr/>
          <a:lstStyle/>
          <a:p>
            <a:r>
              <a:rPr lang="en-US" altLang="zh-CN" dirty="0" smtClean="0"/>
              <a:t>2.C</a:t>
            </a:r>
            <a:r>
              <a:rPr lang="en-US" altLang="zh-CN" cap="none" dirty="0" smtClean="0"/>
              <a:t>rawlerSYS</a:t>
            </a:r>
            <a:r>
              <a:rPr lang="zh-CN" altLang="en-US" cap="none" dirty="0" smtClean="0"/>
              <a:t>爬虫结构</a:t>
            </a:r>
            <a:endParaRPr lang="zh-CN" altLang="en-US" dirty="0"/>
          </a:p>
        </p:txBody>
      </p:sp>
      <p:sp>
        <p:nvSpPr>
          <p:cNvPr id="7" name="任意多边形 6"/>
          <p:cNvSpPr/>
          <p:nvPr/>
        </p:nvSpPr>
        <p:spPr>
          <a:xfrm>
            <a:off x="1157441" y="1738648"/>
            <a:ext cx="2265327" cy="1108913"/>
          </a:xfrm>
          <a:custGeom>
            <a:avLst/>
            <a:gdLst>
              <a:gd name="connsiteX0" fmla="*/ 0 w 2265327"/>
              <a:gd name="connsiteY0" fmla="*/ 110891 h 1108913"/>
              <a:gd name="connsiteX1" fmla="*/ 110891 w 2265327"/>
              <a:gd name="connsiteY1" fmla="*/ 0 h 1108913"/>
              <a:gd name="connsiteX2" fmla="*/ 2154436 w 2265327"/>
              <a:gd name="connsiteY2" fmla="*/ 0 h 1108913"/>
              <a:gd name="connsiteX3" fmla="*/ 2265327 w 2265327"/>
              <a:gd name="connsiteY3" fmla="*/ 110891 h 1108913"/>
              <a:gd name="connsiteX4" fmla="*/ 2265327 w 2265327"/>
              <a:gd name="connsiteY4" fmla="*/ 998022 h 1108913"/>
              <a:gd name="connsiteX5" fmla="*/ 2154436 w 2265327"/>
              <a:gd name="connsiteY5" fmla="*/ 1108913 h 1108913"/>
              <a:gd name="connsiteX6" fmla="*/ 110891 w 2265327"/>
              <a:gd name="connsiteY6" fmla="*/ 1108913 h 1108913"/>
              <a:gd name="connsiteX7" fmla="*/ 0 w 2265327"/>
              <a:gd name="connsiteY7" fmla="*/ 998022 h 1108913"/>
              <a:gd name="connsiteX8" fmla="*/ 0 w 2265327"/>
              <a:gd name="connsiteY8" fmla="*/ 110891 h 1108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65327" h="1108913">
                <a:moveTo>
                  <a:pt x="0" y="110891"/>
                </a:moveTo>
                <a:cubicBezTo>
                  <a:pt x="0" y="49648"/>
                  <a:pt x="49648" y="0"/>
                  <a:pt x="110891" y="0"/>
                </a:cubicBezTo>
                <a:lnTo>
                  <a:pt x="2154436" y="0"/>
                </a:lnTo>
                <a:cubicBezTo>
                  <a:pt x="2215679" y="0"/>
                  <a:pt x="2265327" y="49648"/>
                  <a:pt x="2265327" y="110891"/>
                </a:cubicBezTo>
                <a:lnTo>
                  <a:pt x="2265327" y="998022"/>
                </a:lnTo>
                <a:cubicBezTo>
                  <a:pt x="2265327" y="1059265"/>
                  <a:pt x="2215679" y="1108913"/>
                  <a:pt x="2154436" y="1108913"/>
                </a:cubicBezTo>
                <a:lnTo>
                  <a:pt x="110891" y="1108913"/>
                </a:lnTo>
                <a:cubicBezTo>
                  <a:pt x="49648" y="1108913"/>
                  <a:pt x="0" y="1059265"/>
                  <a:pt x="0" y="998022"/>
                </a:cubicBezTo>
                <a:lnTo>
                  <a:pt x="0" y="110891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9136" tIns="199136" rIns="199136" bIns="476318" numCol="1" spcCol="1270" anchor="t" anchorCtr="0">
            <a:noAutofit/>
          </a:bodyPr>
          <a:lstStyle/>
          <a:p>
            <a:pPr lvl="0" algn="l" defTabSz="1244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800" kern="1200" dirty="0" smtClean="0"/>
              <a:t>控制节点</a:t>
            </a:r>
            <a:endParaRPr lang="zh-CN" altLang="en-US" sz="2800" kern="1200" dirty="0"/>
          </a:p>
        </p:txBody>
      </p:sp>
      <p:sp>
        <p:nvSpPr>
          <p:cNvPr id="8" name="任意多边形 7"/>
          <p:cNvSpPr/>
          <p:nvPr/>
        </p:nvSpPr>
        <p:spPr>
          <a:xfrm>
            <a:off x="1554355" y="2649057"/>
            <a:ext cx="2118719" cy="3009761"/>
          </a:xfrm>
          <a:custGeom>
            <a:avLst/>
            <a:gdLst>
              <a:gd name="connsiteX0" fmla="*/ 0 w 2447916"/>
              <a:gd name="connsiteY0" fmla="*/ 244792 h 3009761"/>
              <a:gd name="connsiteX1" fmla="*/ 244792 w 2447916"/>
              <a:gd name="connsiteY1" fmla="*/ 0 h 3009761"/>
              <a:gd name="connsiteX2" fmla="*/ 2203124 w 2447916"/>
              <a:gd name="connsiteY2" fmla="*/ 0 h 3009761"/>
              <a:gd name="connsiteX3" fmla="*/ 2447916 w 2447916"/>
              <a:gd name="connsiteY3" fmla="*/ 244792 h 3009761"/>
              <a:gd name="connsiteX4" fmla="*/ 2447916 w 2447916"/>
              <a:gd name="connsiteY4" fmla="*/ 2764969 h 3009761"/>
              <a:gd name="connsiteX5" fmla="*/ 2203124 w 2447916"/>
              <a:gd name="connsiteY5" fmla="*/ 3009761 h 3009761"/>
              <a:gd name="connsiteX6" fmla="*/ 244792 w 2447916"/>
              <a:gd name="connsiteY6" fmla="*/ 3009761 h 3009761"/>
              <a:gd name="connsiteX7" fmla="*/ 0 w 2447916"/>
              <a:gd name="connsiteY7" fmla="*/ 2764969 h 3009761"/>
              <a:gd name="connsiteX8" fmla="*/ 0 w 2447916"/>
              <a:gd name="connsiteY8" fmla="*/ 244792 h 3009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47916" h="3009761">
                <a:moveTo>
                  <a:pt x="0" y="244792"/>
                </a:moveTo>
                <a:cubicBezTo>
                  <a:pt x="0" y="109597"/>
                  <a:pt x="109597" y="0"/>
                  <a:pt x="244792" y="0"/>
                </a:cubicBezTo>
                <a:lnTo>
                  <a:pt x="2203124" y="0"/>
                </a:lnTo>
                <a:cubicBezTo>
                  <a:pt x="2338319" y="0"/>
                  <a:pt x="2447916" y="109597"/>
                  <a:pt x="2447916" y="244792"/>
                </a:cubicBezTo>
                <a:lnTo>
                  <a:pt x="2447916" y="2764969"/>
                </a:lnTo>
                <a:cubicBezTo>
                  <a:pt x="2447916" y="2900164"/>
                  <a:pt x="2338319" y="3009761"/>
                  <a:pt x="2203124" y="3009761"/>
                </a:cubicBezTo>
                <a:lnTo>
                  <a:pt x="244792" y="3009761"/>
                </a:lnTo>
                <a:cubicBezTo>
                  <a:pt x="109597" y="3009761"/>
                  <a:pt x="0" y="2900164"/>
                  <a:pt x="0" y="2764969"/>
                </a:cubicBezTo>
                <a:lnTo>
                  <a:pt x="0" y="244792"/>
                </a:lnTo>
                <a:close/>
              </a:path>
            </a:pathLst>
          </a:cu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42385" tIns="242385" rIns="242385" bIns="242385" numCol="1" spcCol="1270" anchor="t" anchorCtr="0">
            <a:noAutofit/>
          </a:bodyPr>
          <a:lstStyle/>
          <a:p>
            <a:pPr marL="228600" lvl="1" indent="-228600" algn="l" defTabSz="10668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en-US" altLang="zh-CN" sz="2400" kern="1200" dirty="0" smtClean="0"/>
              <a:t>Main Node </a:t>
            </a:r>
            <a:r>
              <a:rPr lang="en-US" altLang="zh-CN" sz="2400" kern="1200" dirty="0" err="1" smtClean="0"/>
              <a:t>Controler</a:t>
            </a:r>
            <a:endParaRPr lang="zh-CN" altLang="en-US" sz="2400" kern="1200" dirty="0"/>
          </a:p>
          <a:p>
            <a:pPr marL="228600" lvl="1" indent="-228600" algn="l" defTabSz="10668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en-US" altLang="zh-CN" sz="2400" kern="1200" dirty="0" smtClean="0"/>
              <a:t>Main Receive Thread</a:t>
            </a:r>
            <a:endParaRPr lang="zh-CN" altLang="en-US" sz="2400" kern="1200" dirty="0"/>
          </a:p>
          <a:p>
            <a:pPr marL="228600" lvl="1" indent="-228600" algn="l" defTabSz="10668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en-US" altLang="zh-CN" sz="2400" kern="1200" dirty="0" smtClean="0"/>
              <a:t>Main After Receive</a:t>
            </a:r>
            <a:endParaRPr lang="zh-CN" altLang="en-US" sz="2400" kern="1200" dirty="0"/>
          </a:p>
        </p:txBody>
      </p:sp>
      <p:sp>
        <p:nvSpPr>
          <p:cNvPr id="9" name="任意多边形 8"/>
          <p:cNvSpPr/>
          <p:nvPr/>
        </p:nvSpPr>
        <p:spPr>
          <a:xfrm rot="20586">
            <a:off x="3774261" y="1852667"/>
            <a:ext cx="745190" cy="612991"/>
          </a:xfrm>
          <a:custGeom>
            <a:avLst/>
            <a:gdLst>
              <a:gd name="connsiteX0" fmla="*/ 0 w 745190"/>
              <a:gd name="connsiteY0" fmla="*/ 122598 h 612991"/>
              <a:gd name="connsiteX1" fmla="*/ 438695 w 745190"/>
              <a:gd name="connsiteY1" fmla="*/ 122598 h 612991"/>
              <a:gd name="connsiteX2" fmla="*/ 438695 w 745190"/>
              <a:gd name="connsiteY2" fmla="*/ 0 h 612991"/>
              <a:gd name="connsiteX3" fmla="*/ 745190 w 745190"/>
              <a:gd name="connsiteY3" fmla="*/ 306496 h 612991"/>
              <a:gd name="connsiteX4" fmla="*/ 438695 w 745190"/>
              <a:gd name="connsiteY4" fmla="*/ 612991 h 612991"/>
              <a:gd name="connsiteX5" fmla="*/ 438695 w 745190"/>
              <a:gd name="connsiteY5" fmla="*/ 490393 h 612991"/>
              <a:gd name="connsiteX6" fmla="*/ 0 w 745190"/>
              <a:gd name="connsiteY6" fmla="*/ 490393 h 612991"/>
              <a:gd name="connsiteX7" fmla="*/ 0 w 745190"/>
              <a:gd name="connsiteY7" fmla="*/ 122598 h 612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5190" h="612991">
                <a:moveTo>
                  <a:pt x="0" y="122598"/>
                </a:moveTo>
                <a:lnTo>
                  <a:pt x="438695" y="122598"/>
                </a:lnTo>
                <a:lnTo>
                  <a:pt x="438695" y="0"/>
                </a:lnTo>
                <a:lnTo>
                  <a:pt x="745190" y="306496"/>
                </a:lnTo>
                <a:lnTo>
                  <a:pt x="438695" y="612991"/>
                </a:lnTo>
                <a:lnTo>
                  <a:pt x="438695" y="490393"/>
                </a:lnTo>
                <a:lnTo>
                  <a:pt x="0" y="490393"/>
                </a:lnTo>
                <a:lnTo>
                  <a:pt x="0" y="122598"/>
                </a:lnTo>
                <a:close/>
              </a:path>
            </a:pathLst>
          </a:cu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22597" rIns="183896" bIns="122598" numCol="1" spcCol="1270" anchor="ctr" anchorCtr="0">
            <a:noAutofit/>
          </a:bodyPr>
          <a:lstStyle/>
          <a:p>
            <a:pPr lvl="0" algn="ctr" defTabSz="1289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2900" kern="1200"/>
          </a:p>
        </p:txBody>
      </p:sp>
      <p:sp>
        <p:nvSpPr>
          <p:cNvPr id="10" name="任意多边形 9"/>
          <p:cNvSpPr/>
          <p:nvPr/>
        </p:nvSpPr>
        <p:spPr>
          <a:xfrm>
            <a:off x="4828764" y="1738648"/>
            <a:ext cx="2307724" cy="1175248"/>
          </a:xfrm>
          <a:custGeom>
            <a:avLst/>
            <a:gdLst>
              <a:gd name="connsiteX0" fmla="*/ 0 w 2307724"/>
              <a:gd name="connsiteY0" fmla="*/ 117525 h 1175248"/>
              <a:gd name="connsiteX1" fmla="*/ 117525 w 2307724"/>
              <a:gd name="connsiteY1" fmla="*/ 0 h 1175248"/>
              <a:gd name="connsiteX2" fmla="*/ 2190199 w 2307724"/>
              <a:gd name="connsiteY2" fmla="*/ 0 h 1175248"/>
              <a:gd name="connsiteX3" fmla="*/ 2307724 w 2307724"/>
              <a:gd name="connsiteY3" fmla="*/ 117525 h 1175248"/>
              <a:gd name="connsiteX4" fmla="*/ 2307724 w 2307724"/>
              <a:gd name="connsiteY4" fmla="*/ 1057723 h 1175248"/>
              <a:gd name="connsiteX5" fmla="*/ 2190199 w 2307724"/>
              <a:gd name="connsiteY5" fmla="*/ 1175248 h 1175248"/>
              <a:gd name="connsiteX6" fmla="*/ 117525 w 2307724"/>
              <a:gd name="connsiteY6" fmla="*/ 1175248 h 1175248"/>
              <a:gd name="connsiteX7" fmla="*/ 0 w 2307724"/>
              <a:gd name="connsiteY7" fmla="*/ 1057723 h 1175248"/>
              <a:gd name="connsiteX8" fmla="*/ 0 w 2307724"/>
              <a:gd name="connsiteY8" fmla="*/ 117525 h 1175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07724" h="1175248">
                <a:moveTo>
                  <a:pt x="0" y="117525"/>
                </a:moveTo>
                <a:cubicBezTo>
                  <a:pt x="0" y="52618"/>
                  <a:pt x="52618" y="0"/>
                  <a:pt x="117525" y="0"/>
                </a:cubicBezTo>
                <a:lnTo>
                  <a:pt x="2190199" y="0"/>
                </a:lnTo>
                <a:cubicBezTo>
                  <a:pt x="2255106" y="0"/>
                  <a:pt x="2307724" y="52618"/>
                  <a:pt x="2307724" y="117525"/>
                </a:cubicBezTo>
                <a:lnTo>
                  <a:pt x="2307724" y="1057723"/>
                </a:lnTo>
                <a:cubicBezTo>
                  <a:pt x="2307724" y="1122630"/>
                  <a:pt x="2255106" y="1175248"/>
                  <a:pt x="2190199" y="1175248"/>
                </a:cubicBezTo>
                <a:lnTo>
                  <a:pt x="117525" y="1175248"/>
                </a:lnTo>
                <a:cubicBezTo>
                  <a:pt x="52618" y="1175248"/>
                  <a:pt x="0" y="1122630"/>
                  <a:pt x="0" y="1057723"/>
                </a:cubicBezTo>
                <a:lnTo>
                  <a:pt x="0" y="117525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9136" tIns="199136" rIns="199136" bIns="498430" numCol="1" spcCol="1270" anchor="t" anchorCtr="0">
            <a:noAutofit/>
          </a:bodyPr>
          <a:lstStyle/>
          <a:p>
            <a:pPr lvl="0" algn="l" defTabSz="1244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800" kern="1200" dirty="0" smtClean="0"/>
              <a:t>爬虫节点</a:t>
            </a:r>
            <a:endParaRPr lang="zh-CN" altLang="en-US" sz="2800" kern="1200" dirty="0"/>
          </a:p>
        </p:txBody>
      </p:sp>
      <p:sp>
        <p:nvSpPr>
          <p:cNvPr id="11" name="任意多边形 10"/>
          <p:cNvSpPr/>
          <p:nvPr/>
        </p:nvSpPr>
        <p:spPr>
          <a:xfrm>
            <a:off x="5152489" y="2578773"/>
            <a:ext cx="2421944" cy="3551571"/>
          </a:xfrm>
          <a:custGeom>
            <a:avLst/>
            <a:gdLst>
              <a:gd name="connsiteX0" fmla="*/ 0 w 2239401"/>
              <a:gd name="connsiteY0" fmla="*/ 223940 h 3686400"/>
              <a:gd name="connsiteX1" fmla="*/ 223940 w 2239401"/>
              <a:gd name="connsiteY1" fmla="*/ 0 h 3686400"/>
              <a:gd name="connsiteX2" fmla="*/ 2015461 w 2239401"/>
              <a:gd name="connsiteY2" fmla="*/ 0 h 3686400"/>
              <a:gd name="connsiteX3" fmla="*/ 2239401 w 2239401"/>
              <a:gd name="connsiteY3" fmla="*/ 223940 h 3686400"/>
              <a:gd name="connsiteX4" fmla="*/ 2239401 w 2239401"/>
              <a:gd name="connsiteY4" fmla="*/ 3462460 h 3686400"/>
              <a:gd name="connsiteX5" fmla="*/ 2015461 w 2239401"/>
              <a:gd name="connsiteY5" fmla="*/ 3686400 h 3686400"/>
              <a:gd name="connsiteX6" fmla="*/ 223940 w 2239401"/>
              <a:gd name="connsiteY6" fmla="*/ 3686400 h 3686400"/>
              <a:gd name="connsiteX7" fmla="*/ 0 w 2239401"/>
              <a:gd name="connsiteY7" fmla="*/ 3462460 h 3686400"/>
              <a:gd name="connsiteX8" fmla="*/ 0 w 2239401"/>
              <a:gd name="connsiteY8" fmla="*/ 223940 h 368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39401" h="3686400">
                <a:moveTo>
                  <a:pt x="0" y="223940"/>
                </a:moveTo>
                <a:cubicBezTo>
                  <a:pt x="0" y="100261"/>
                  <a:pt x="100261" y="0"/>
                  <a:pt x="223940" y="0"/>
                </a:cubicBezTo>
                <a:lnTo>
                  <a:pt x="2015461" y="0"/>
                </a:lnTo>
                <a:cubicBezTo>
                  <a:pt x="2139140" y="0"/>
                  <a:pt x="2239401" y="100261"/>
                  <a:pt x="2239401" y="223940"/>
                </a:cubicBezTo>
                <a:lnTo>
                  <a:pt x="2239401" y="3462460"/>
                </a:lnTo>
                <a:cubicBezTo>
                  <a:pt x="2239401" y="3586139"/>
                  <a:pt x="2139140" y="3686400"/>
                  <a:pt x="2015461" y="3686400"/>
                </a:cubicBezTo>
                <a:lnTo>
                  <a:pt x="223940" y="3686400"/>
                </a:lnTo>
                <a:cubicBezTo>
                  <a:pt x="100261" y="3686400"/>
                  <a:pt x="0" y="3586139"/>
                  <a:pt x="0" y="3462460"/>
                </a:cubicBezTo>
                <a:lnTo>
                  <a:pt x="0" y="223940"/>
                </a:lnTo>
                <a:close/>
              </a:path>
            </a:pathLst>
          </a:cu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36278" tIns="236278" rIns="236278" bIns="236278" numCol="1" spcCol="1270" anchor="t" anchorCtr="0">
            <a:noAutofit/>
          </a:bodyPr>
          <a:lstStyle/>
          <a:p>
            <a:pPr marL="228600" lvl="1" indent="-228600" algn="l" defTabSz="10668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en-US" altLang="zh-CN" sz="2400" kern="1200" dirty="0" smtClean="0"/>
              <a:t>Crawler Server</a:t>
            </a:r>
            <a:endParaRPr lang="zh-CN" altLang="en-US" sz="2400" kern="1200" dirty="0"/>
          </a:p>
          <a:p>
            <a:pPr marL="228600" lvl="1" indent="-228600" algn="l" defTabSz="10668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en-US" altLang="zh-CN" sz="2400" kern="1200" dirty="0" smtClean="0"/>
              <a:t>Node Receive Thread</a:t>
            </a:r>
            <a:endParaRPr lang="zh-CN" altLang="en-US" sz="2400" kern="1200" dirty="0"/>
          </a:p>
          <a:p>
            <a:pPr marL="228600" lvl="1" indent="-228600" algn="l" defTabSz="10668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en-US" altLang="zh-CN" sz="2400" kern="1200" dirty="0" smtClean="0"/>
              <a:t>Node After Receive</a:t>
            </a:r>
            <a:endParaRPr lang="zh-CN" altLang="en-US" sz="2400" kern="1200" dirty="0"/>
          </a:p>
          <a:p>
            <a:pPr marL="228600" lvl="1" indent="-228600" algn="l" defTabSz="10668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en-US" altLang="zh-CN" sz="2400" kern="1200" dirty="0" smtClean="0"/>
              <a:t>Single </a:t>
            </a:r>
            <a:r>
              <a:rPr lang="en-US" altLang="zh-CN" sz="2400" kern="1200" dirty="0" err="1" smtClean="0"/>
              <a:t>Url</a:t>
            </a:r>
            <a:r>
              <a:rPr lang="en-US" altLang="zh-CN" sz="2400" kern="1200" dirty="0" smtClean="0"/>
              <a:t> Crawler</a:t>
            </a:r>
            <a:endParaRPr lang="zh-CN" altLang="en-US" sz="2400" kern="1200" dirty="0"/>
          </a:p>
          <a:p>
            <a:pPr marL="228600" lvl="1" indent="-228600" algn="l" defTabSz="10668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en-US" altLang="zh-CN" sz="2400" kern="1200" dirty="0" smtClean="0"/>
              <a:t>Dispose</a:t>
            </a:r>
            <a:endParaRPr lang="zh-CN" altLang="en-US" sz="2400" kern="1200" dirty="0"/>
          </a:p>
        </p:txBody>
      </p:sp>
      <p:sp>
        <p:nvSpPr>
          <p:cNvPr id="12" name="任意多边形 11"/>
          <p:cNvSpPr/>
          <p:nvPr/>
        </p:nvSpPr>
        <p:spPr>
          <a:xfrm rot="21516654">
            <a:off x="7520328" y="1776741"/>
            <a:ext cx="814231" cy="612991"/>
          </a:xfrm>
          <a:custGeom>
            <a:avLst/>
            <a:gdLst>
              <a:gd name="connsiteX0" fmla="*/ 0 w 814231"/>
              <a:gd name="connsiteY0" fmla="*/ 122598 h 612991"/>
              <a:gd name="connsiteX1" fmla="*/ 507736 w 814231"/>
              <a:gd name="connsiteY1" fmla="*/ 122598 h 612991"/>
              <a:gd name="connsiteX2" fmla="*/ 507736 w 814231"/>
              <a:gd name="connsiteY2" fmla="*/ 0 h 612991"/>
              <a:gd name="connsiteX3" fmla="*/ 814231 w 814231"/>
              <a:gd name="connsiteY3" fmla="*/ 306496 h 612991"/>
              <a:gd name="connsiteX4" fmla="*/ 507736 w 814231"/>
              <a:gd name="connsiteY4" fmla="*/ 612991 h 612991"/>
              <a:gd name="connsiteX5" fmla="*/ 507736 w 814231"/>
              <a:gd name="connsiteY5" fmla="*/ 490393 h 612991"/>
              <a:gd name="connsiteX6" fmla="*/ 0 w 814231"/>
              <a:gd name="connsiteY6" fmla="*/ 490393 h 612991"/>
              <a:gd name="connsiteX7" fmla="*/ 0 w 814231"/>
              <a:gd name="connsiteY7" fmla="*/ 122598 h 612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4231" h="612991">
                <a:moveTo>
                  <a:pt x="0" y="122598"/>
                </a:moveTo>
                <a:lnTo>
                  <a:pt x="507736" y="122598"/>
                </a:lnTo>
                <a:lnTo>
                  <a:pt x="507736" y="0"/>
                </a:lnTo>
                <a:lnTo>
                  <a:pt x="814231" y="306496"/>
                </a:lnTo>
                <a:lnTo>
                  <a:pt x="507736" y="612991"/>
                </a:lnTo>
                <a:lnTo>
                  <a:pt x="507736" y="490393"/>
                </a:lnTo>
                <a:lnTo>
                  <a:pt x="0" y="490393"/>
                </a:lnTo>
                <a:lnTo>
                  <a:pt x="0" y="122598"/>
                </a:lnTo>
                <a:close/>
              </a:path>
            </a:pathLst>
          </a:cu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-1" tIns="122597" rIns="183897" bIns="122598" numCol="1" spcCol="1270" anchor="ctr" anchorCtr="0">
            <a:noAutofit/>
          </a:bodyPr>
          <a:lstStyle/>
          <a:p>
            <a:pPr lvl="0" algn="ctr" defTabSz="1289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2900" kern="1200"/>
          </a:p>
        </p:txBody>
      </p:sp>
      <p:sp>
        <p:nvSpPr>
          <p:cNvPr id="13" name="任意多边形 12"/>
          <p:cNvSpPr/>
          <p:nvPr/>
        </p:nvSpPr>
        <p:spPr>
          <a:xfrm flipH="1">
            <a:off x="8672323" y="1738647"/>
            <a:ext cx="2398970" cy="892320"/>
          </a:xfrm>
          <a:custGeom>
            <a:avLst/>
            <a:gdLst>
              <a:gd name="connsiteX0" fmla="*/ 0 w 2398970"/>
              <a:gd name="connsiteY0" fmla="*/ 89232 h 892318"/>
              <a:gd name="connsiteX1" fmla="*/ 89232 w 2398970"/>
              <a:gd name="connsiteY1" fmla="*/ 0 h 892318"/>
              <a:gd name="connsiteX2" fmla="*/ 2309738 w 2398970"/>
              <a:gd name="connsiteY2" fmla="*/ 0 h 892318"/>
              <a:gd name="connsiteX3" fmla="*/ 2398970 w 2398970"/>
              <a:gd name="connsiteY3" fmla="*/ 89232 h 892318"/>
              <a:gd name="connsiteX4" fmla="*/ 2398970 w 2398970"/>
              <a:gd name="connsiteY4" fmla="*/ 803086 h 892318"/>
              <a:gd name="connsiteX5" fmla="*/ 2309738 w 2398970"/>
              <a:gd name="connsiteY5" fmla="*/ 892318 h 892318"/>
              <a:gd name="connsiteX6" fmla="*/ 89232 w 2398970"/>
              <a:gd name="connsiteY6" fmla="*/ 892318 h 892318"/>
              <a:gd name="connsiteX7" fmla="*/ 0 w 2398970"/>
              <a:gd name="connsiteY7" fmla="*/ 803086 h 892318"/>
              <a:gd name="connsiteX8" fmla="*/ 0 w 2398970"/>
              <a:gd name="connsiteY8" fmla="*/ 89232 h 8923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98970" h="892318">
                <a:moveTo>
                  <a:pt x="2398970" y="89233"/>
                </a:moveTo>
                <a:cubicBezTo>
                  <a:pt x="2398970" y="39952"/>
                  <a:pt x="2359019" y="1"/>
                  <a:pt x="2309738" y="1"/>
                </a:cubicBezTo>
                <a:lnTo>
                  <a:pt x="89232" y="1"/>
                </a:lnTo>
                <a:cubicBezTo>
                  <a:pt x="39951" y="1"/>
                  <a:pt x="0" y="39952"/>
                  <a:pt x="0" y="89233"/>
                </a:cubicBezTo>
                <a:lnTo>
                  <a:pt x="0" y="803085"/>
                </a:lnTo>
                <a:cubicBezTo>
                  <a:pt x="0" y="852366"/>
                  <a:pt x="39951" y="892317"/>
                  <a:pt x="89232" y="892317"/>
                </a:cubicBezTo>
                <a:lnTo>
                  <a:pt x="2309738" y="892317"/>
                </a:lnTo>
                <a:cubicBezTo>
                  <a:pt x="2359019" y="892317"/>
                  <a:pt x="2398970" y="852366"/>
                  <a:pt x="2398970" y="803085"/>
                </a:cubicBezTo>
                <a:lnTo>
                  <a:pt x="2398970" y="89233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9136" tIns="496577" rIns="199136" bIns="106680" numCol="1" spcCol="1270" anchor="t" anchorCtr="0">
            <a:noAutofit/>
          </a:bodyPr>
          <a:lstStyle/>
          <a:p>
            <a:pPr lvl="0" algn="l" defTabSz="1244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800" kern="1200" dirty="0" smtClean="0"/>
              <a:t>数据库</a:t>
            </a:r>
            <a:endParaRPr lang="zh-CN" altLang="en-US" sz="2800" kern="1200" dirty="0"/>
          </a:p>
        </p:txBody>
      </p:sp>
      <p:sp>
        <p:nvSpPr>
          <p:cNvPr id="14" name="任意多边形 13"/>
          <p:cNvSpPr/>
          <p:nvPr/>
        </p:nvSpPr>
        <p:spPr>
          <a:xfrm>
            <a:off x="9053848" y="2688469"/>
            <a:ext cx="2088326" cy="2642227"/>
          </a:xfrm>
          <a:custGeom>
            <a:avLst/>
            <a:gdLst>
              <a:gd name="connsiteX0" fmla="*/ 0 w 2462098"/>
              <a:gd name="connsiteY0" fmla="*/ 246210 h 2642227"/>
              <a:gd name="connsiteX1" fmla="*/ 246210 w 2462098"/>
              <a:gd name="connsiteY1" fmla="*/ 0 h 2642227"/>
              <a:gd name="connsiteX2" fmla="*/ 2215888 w 2462098"/>
              <a:gd name="connsiteY2" fmla="*/ 0 h 2642227"/>
              <a:gd name="connsiteX3" fmla="*/ 2462098 w 2462098"/>
              <a:gd name="connsiteY3" fmla="*/ 246210 h 2642227"/>
              <a:gd name="connsiteX4" fmla="*/ 2462098 w 2462098"/>
              <a:gd name="connsiteY4" fmla="*/ 2396017 h 2642227"/>
              <a:gd name="connsiteX5" fmla="*/ 2215888 w 2462098"/>
              <a:gd name="connsiteY5" fmla="*/ 2642227 h 2642227"/>
              <a:gd name="connsiteX6" fmla="*/ 246210 w 2462098"/>
              <a:gd name="connsiteY6" fmla="*/ 2642227 h 2642227"/>
              <a:gd name="connsiteX7" fmla="*/ 0 w 2462098"/>
              <a:gd name="connsiteY7" fmla="*/ 2396017 h 2642227"/>
              <a:gd name="connsiteX8" fmla="*/ 0 w 2462098"/>
              <a:gd name="connsiteY8" fmla="*/ 246210 h 2642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62098" h="2642227">
                <a:moveTo>
                  <a:pt x="0" y="246210"/>
                </a:moveTo>
                <a:cubicBezTo>
                  <a:pt x="0" y="110232"/>
                  <a:pt x="110232" y="0"/>
                  <a:pt x="246210" y="0"/>
                </a:cubicBezTo>
                <a:lnTo>
                  <a:pt x="2215888" y="0"/>
                </a:lnTo>
                <a:cubicBezTo>
                  <a:pt x="2351866" y="0"/>
                  <a:pt x="2462098" y="110232"/>
                  <a:pt x="2462098" y="246210"/>
                </a:cubicBezTo>
                <a:lnTo>
                  <a:pt x="2462098" y="2396017"/>
                </a:lnTo>
                <a:cubicBezTo>
                  <a:pt x="2462098" y="2531995"/>
                  <a:pt x="2351866" y="2642227"/>
                  <a:pt x="2215888" y="2642227"/>
                </a:cubicBezTo>
                <a:lnTo>
                  <a:pt x="246210" y="2642227"/>
                </a:lnTo>
                <a:cubicBezTo>
                  <a:pt x="110232" y="2642227"/>
                  <a:pt x="0" y="2531995"/>
                  <a:pt x="0" y="2396017"/>
                </a:cubicBezTo>
                <a:lnTo>
                  <a:pt x="0" y="246210"/>
                </a:lnTo>
                <a:close/>
              </a:path>
            </a:pathLst>
          </a:cu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42800" tIns="242800" rIns="242800" bIns="242800" numCol="1" spcCol="1270" anchor="t" anchorCtr="0">
            <a:noAutofit/>
          </a:bodyPr>
          <a:lstStyle/>
          <a:p>
            <a:pPr marL="228600" lvl="1" indent="-228600" algn="l" defTabSz="10668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en-US" altLang="zh-CN" sz="2400" kern="1200" dirty="0" smtClean="0"/>
              <a:t>Location</a:t>
            </a:r>
            <a:endParaRPr lang="zh-CN" altLang="en-US" sz="2400" kern="1200" dirty="0"/>
          </a:p>
          <a:p>
            <a:pPr marL="228600" lvl="1" indent="-228600" algn="l" defTabSz="10668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en-US" altLang="zh-CN" sz="2400" kern="1200" dirty="0" smtClean="0"/>
              <a:t>Trade show</a:t>
            </a:r>
            <a:endParaRPr lang="zh-CN" altLang="en-US" sz="2400" kern="1200" dirty="0"/>
          </a:p>
          <a:p>
            <a:pPr marL="228600" lvl="1" indent="-228600" algn="l" defTabSz="10668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en-US" altLang="zh-CN" sz="2400" kern="1200" dirty="0" smtClean="0"/>
              <a:t>Other show</a:t>
            </a:r>
            <a:endParaRPr lang="zh-CN" altLang="en-US" sz="2400" kern="1200" dirty="0"/>
          </a:p>
          <a:p>
            <a:pPr marL="228600" lvl="1" indent="-228600" algn="l" defTabSz="10668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en-US" altLang="zh-CN" sz="2400" kern="1200" dirty="0" smtClean="0"/>
              <a:t>Weather alarm</a:t>
            </a:r>
            <a:endParaRPr lang="zh-CN" altLang="en-US" sz="2400" kern="1200" dirty="0"/>
          </a:p>
          <a:p>
            <a:pPr marL="228600" lvl="1" indent="-228600" algn="l" defTabSz="10668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en-US" altLang="zh-CN" sz="2400" kern="1200" dirty="0" err="1" smtClean="0"/>
              <a:t>url</a:t>
            </a:r>
            <a:endParaRPr lang="zh-CN" altLang="en-US" sz="2400" kern="1200" dirty="0"/>
          </a:p>
        </p:txBody>
      </p:sp>
      <p:sp>
        <p:nvSpPr>
          <p:cNvPr id="5" name="右箭头 4"/>
          <p:cNvSpPr/>
          <p:nvPr/>
        </p:nvSpPr>
        <p:spPr>
          <a:xfrm>
            <a:off x="3922949" y="3395021"/>
            <a:ext cx="1068947" cy="3734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右箭头 5"/>
          <p:cNvSpPr/>
          <p:nvPr/>
        </p:nvSpPr>
        <p:spPr>
          <a:xfrm>
            <a:off x="7825899" y="4149982"/>
            <a:ext cx="1031941" cy="3734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右箭头 2"/>
          <p:cNvSpPr/>
          <p:nvPr/>
        </p:nvSpPr>
        <p:spPr>
          <a:xfrm rot="10800000">
            <a:off x="3956874" y="4506934"/>
            <a:ext cx="978408" cy="484632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3903424" y="302568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发送任务</a:t>
            </a:r>
            <a:endParaRPr lang="zh-CN" altLang="en-US" dirty="0"/>
          </a:p>
        </p:txBody>
      </p:sp>
      <p:sp>
        <p:nvSpPr>
          <p:cNvPr id="16" name="文本框 15"/>
          <p:cNvSpPr txBox="1"/>
          <p:nvPr/>
        </p:nvSpPr>
        <p:spPr>
          <a:xfrm>
            <a:off x="3869082" y="413760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爬虫监控</a:t>
            </a:r>
            <a:endParaRPr lang="zh-CN" altLang="en-US" dirty="0"/>
          </a:p>
        </p:txBody>
      </p:sp>
      <p:sp>
        <p:nvSpPr>
          <p:cNvPr id="17" name="文本框 16"/>
          <p:cNvSpPr txBox="1"/>
          <p:nvPr/>
        </p:nvSpPr>
        <p:spPr>
          <a:xfrm>
            <a:off x="7676010" y="376827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保存数据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93611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11962">
        <p:random/>
      </p:transition>
    </mc:Choice>
    <mc:Fallback>
      <p:transition spd="slow" advTm="11962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6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500"/>
                            </p:stCondLst>
                            <p:childTnLst>
                              <p:par>
                                <p:cTn id="47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9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8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7300"/>
                            </p:stCondLst>
                            <p:childTnLst>
                              <p:par>
                                <p:cTn id="70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2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5" grpId="0" animBg="1"/>
      <p:bldP spid="6" grpId="0" animBg="1"/>
      <p:bldP spid="3" grpId="0" animBg="1"/>
      <p:bldP spid="1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 descr="C:\Users\Administrator\Desktop\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052293"/>
            <a:ext cx="12228610" cy="36596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3" descr="C:\Users\Administrator\Desktop\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185592"/>
            <a:ext cx="12228609" cy="36724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文本框 7"/>
          <p:cNvSpPr txBox="1">
            <a:spLocks noChangeArrowheads="1"/>
          </p:cNvSpPr>
          <p:nvPr/>
        </p:nvSpPr>
        <p:spPr bwMode="auto">
          <a:xfrm>
            <a:off x="3951950" y="1985263"/>
            <a:ext cx="4767284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7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方正兰亭黑_GBK"/>
                <a:ea typeface="方正兰亭黑_GBK"/>
                <a:cs typeface="方正兰亭黑_GBK"/>
              </a:rPr>
              <a:t>谢谢观看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4581506" y="5314481"/>
            <a:ext cx="471703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                    联系方式：</a:t>
            </a:r>
            <a:endParaRPr kumimoji="0" lang="en-US" altLang="zh-CN" sz="20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手机号：        </a:t>
            </a:r>
            <a:r>
              <a:rPr kumimoji="0" lang="en-US" altLang="zh-CN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18805160830</a:t>
            </a:r>
          </a:p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邮箱：      </a:t>
            </a:r>
            <a:r>
              <a:rPr kumimoji="0" lang="en-US" altLang="zh-CN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519539110@qq.com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20" name="直接连接符 2"/>
          <p:cNvCxnSpPr>
            <a:cxnSpLocks noChangeShapeType="1"/>
          </p:cNvCxnSpPr>
          <p:nvPr/>
        </p:nvCxnSpPr>
        <p:spPr bwMode="auto">
          <a:xfrm>
            <a:off x="3951950" y="3203077"/>
            <a:ext cx="3816350" cy="0"/>
          </a:xfrm>
          <a:prstGeom prst="line">
            <a:avLst/>
          </a:prstGeom>
          <a:noFill/>
          <a:ln w="63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1441" b="89831" l="5180" r="97748">
                        <a14:foregroundMark x1="20946" y1="56356" x2="44820" y2="72458"/>
                        <a14:foregroundMark x1="44144" y1="49576" x2="59459" y2="35593"/>
                        <a14:foregroundMark x1="56306" y1="72458" x2="73423" y2="55085"/>
                        <a14:foregroundMark x1="74099" y1="69068" x2="78829" y2="58475"/>
                        <a14:foregroundMark x1="20495" y1="47034" x2="38739" y2="40254"/>
                        <a14:foregroundMark x1="13063" y1="40254" x2="27027" y2="41525"/>
                        <a14:foregroundMark x1="12387" y1="38136" x2="42342" y2="38136"/>
                        <a14:foregroundMark x1="46622" y1="38983" x2="60586" y2="35593"/>
                        <a14:backgroundMark x1="18018" y1="28814" x2="40541" y2="18644"/>
                        <a14:backgroundMark x1="89865" y1="74576" x2="69144" y2="8262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1133" y="0"/>
            <a:ext cx="3007476" cy="159856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797" b="97188" l="3281" r="98281">
                        <a14:foregroundMark x1="34141" y1="46797" x2="57578" y2="36172"/>
                        <a14:foregroundMark x1="35469" y1="37266" x2="46094" y2="32109"/>
                        <a14:foregroundMark x1="55156" y1="39766" x2="54922" y2="44766"/>
                        <a14:foregroundMark x1="72500" y1="77969" x2="79063" y2="71641"/>
                        <a14:foregroundMark x1="76172" y1="86328" x2="85859" y2="81094"/>
                        <a14:foregroundMark x1="82500" y1="73203" x2="86797" y2="76406"/>
                        <a14:foregroundMark x1="72500" y1="83125" x2="76563" y2="86328"/>
                        <a14:foregroundMark x1="77031" y1="81797" x2="77969" y2="77266"/>
                        <a14:foregroundMark x1="81563" y1="77500" x2="80625" y2="79063"/>
                        <a14:foregroundMark x1="82031" y1="77031" x2="82031" y2="77031"/>
                        <a14:foregroundMark x1="41094" y1="67813" x2="68203" y2="45234"/>
                        <a14:foregroundMark x1="35234" y1="37969" x2="50859" y2="69141"/>
                        <a14:foregroundMark x1="49922" y1="31172" x2="57344" y2="67578"/>
                        <a14:foregroundMark x1="52422" y1="31406" x2="65547" y2="38906"/>
                        <a14:foregroundMark x1="68438" y1="46328" x2="67109" y2="58516"/>
                        <a14:foregroundMark x1="34766" y1="40000" x2="31172" y2="53125"/>
                        <a14:foregroundMark x1="18047" y1="19688" x2="18047" y2="19688"/>
                        <a14:foregroundMark x1="21641" y1="21484" x2="21641" y2="21484"/>
                        <a14:foregroundMark x1="24141" y1="12891" x2="24141" y2="12891"/>
                        <a14:foregroundMark x1="26875" y1="17656" x2="26875" y2="17656"/>
                        <a14:foregroundMark x1="30000" y1="21484" x2="30000" y2="21484"/>
                        <a14:foregroundMark x1="26875" y1="26875" x2="26875" y2="26875"/>
                        <a14:foregroundMark x1="31641" y1="32344" x2="31641" y2="32344"/>
                        <a14:foregroundMark x1="33906" y1="27813" x2="33906" y2="27813"/>
                        <a14:foregroundMark x1="33672" y1="14688" x2="33672" y2="14688"/>
                        <a14:foregroundMark x1="35703" y1="19688" x2="35703" y2="19688"/>
                        <a14:foregroundMark x1="39531" y1="28281" x2="39531" y2="28281"/>
                        <a14:foregroundMark x1="15781" y1="26016" x2="15781" y2="26016"/>
                        <a14:foregroundMark x1="19609" y1="29141" x2="19609" y2="29141"/>
                        <a14:foregroundMark x1="26172" y1="32969" x2="26172" y2="32969"/>
                        <a14:foregroundMark x1="38594" y1="6328" x2="38594" y2="6328"/>
                        <a14:foregroundMark x1="39531" y1="13125" x2="39531" y2="13125"/>
                        <a14:foregroundMark x1="43125" y1="24375" x2="43125" y2="24375"/>
                        <a14:foregroundMark x1="46563" y1="9688" x2="46563" y2="9688"/>
                        <a14:foregroundMark x1="46563" y1="13125" x2="46563" y2="13125"/>
                        <a14:foregroundMark x1="46953" y1="18281" x2="46953" y2="18281"/>
                        <a14:foregroundMark x1="48125" y1="26250" x2="48125" y2="26250"/>
                        <a14:foregroundMark x1="53750" y1="11719" x2="53750" y2="11719"/>
                        <a14:foregroundMark x1="53750" y1="5391" x2="53750" y2="5391"/>
                        <a14:foregroundMark x1="51953" y1="22344" x2="51953" y2="22344"/>
                        <a14:foregroundMark x1="57344" y1="22813" x2="57344" y2="22813"/>
                        <a14:foregroundMark x1="58516" y1="18047" x2="58516" y2="18047"/>
                        <a14:foregroundMark x1="60078" y1="12891" x2="60078" y2="12891"/>
                        <a14:foregroundMark x1="60781" y1="8359" x2="60781" y2="8359"/>
                        <a14:foregroundMark x1="67109" y1="13594" x2="67109" y2="13594"/>
                        <a14:foregroundMark x1="65313" y1="16719" x2="65313" y2="16719"/>
                        <a14:foregroundMark x1="63516" y1="21719" x2="63516" y2="21719"/>
                        <a14:foregroundMark x1="60078" y1="28438" x2="60078" y2="28438"/>
                        <a14:foregroundMark x1="63672" y1="30312" x2="63672" y2="30312"/>
                        <a14:foregroundMark x1="68672" y1="23984" x2="68672" y2="23984"/>
                        <a14:foregroundMark x1="71641" y1="19688" x2="71641" y2="19688"/>
                        <a14:foregroundMark x1="75000" y1="13750" x2="75000" y2="13750"/>
                        <a14:foregroundMark x1="76797" y1="18281" x2="76797" y2="18281"/>
                        <a14:foregroundMark x1="78438" y1="21250" x2="78438" y2="21250"/>
                        <a14:foregroundMark x1="73438" y1="26250" x2="73438" y2="26250"/>
                        <a14:foregroundMark x1="68672" y1="31172" x2="68672" y2="31172"/>
                        <a14:foregroundMark x1="73438" y1="33906" x2="73438" y2="33906"/>
                        <a14:foregroundMark x1="81328" y1="27813" x2="81328" y2="27813"/>
                        <a14:foregroundMark x1="72734" y1="39297" x2="72734" y2="39297"/>
                        <a14:foregroundMark x1="78828" y1="36641" x2="78828" y2="36641"/>
                        <a14:foregroundMark x1="82031" y1="35469" x2="82031" y2="35469"/>
                        <a14:foregroundMark x1="85625" y1="33906" x2="85625" y2="33906"/>
                        <a14:foregroundMark x1="93281" y1="38438" x2="93281" y2="38438"/>
                        <a14:foregroundMark x1="88828" y1="39297" x2="88828" y2="39297"/>
                        <a14:foregroundMark x1="85859" y1="40469" x2="85859" y2="40469"/>
                        <a14:foregroundMark x1="80469" y1="42031" x2="80469" y2="42031"/>
                        <a14:foregroundMark x1="75703" y1="42969" x2="75703" y2="42969"/>
                        <a14:foregroundMark x1="76797" y1="48359" x2="76797" y2="48359"/>
                        <a14:foregroundMark x1="86797" y1="47266" x2="86797" y2="47266"/>
                        <a14:foregroundMark x1="93125" y1="46094" x2="93125" y2="46094"/>
                        <a14:foregroundMark x1="95156" y1="53750" x2="95156" y2="53750"/>
                        <a14:foregroundMark x1="88828" y1="53359" x2="88828" y2="53359"/>
                        <a14:foregroundMark x1="83125" y1="53750" x2="83125" y2="53750"/>
                        <a14:foregroundMark x1="73906" y1="51953" x2="73906" y2="51953"/>
                        <a14:foregroundMark x1="73672" y1="56250" x2="73672" y2="56250"/>
                        <a14:foregroundMark x1="78828" y1="57422" x2="78828" y2="57422"/>
                        <a14:foregroundMark x1="82500" y1="58984" x2="82500" y2="58984"/>
                        <a14:foregroundMark x1="87188" y1="60547" x2="87188" y2="60547"/>
                        <a14:foregroundMark x1="90625" y1="60781" x2="90625" y2="60781"/>
                        <a14:foregroundMark x1="88594" y1="67813" x2="88594" y2="67813"/>
                        <a14:foregroundMark x1="79766" y1="64375" x2="79766" y2="64375"/>
                        <a14:foregroundMark x1="76797" y1="62578" x2="76797" y2="62578"/>
                        <a14:foregroundMark x1="72109" y1="60078" x2="72109" y2="60078"/>
                        <a14:foregroundMark x1="70703" y1="64375" x2="70703" y2="64375"/>
                        <a14:foregroundMark x1="74297" y1="66875" x2="74297" y2="66875"/>
                        <a14:foregroundMark x1="68906" y1="69141" x2="68906" y2="69141"/>
                        <a14:foregroundMark x1="64609" y1="71641" x2="64609" y2="71641"/>
                        <a14:foregroundMark x1="60547" y1="74375" x2="60547" y2="74375"/>
                        <a14:foregroundMark x1="63281" y1="78672" x2="63281" y2="78672"/>
                        <a14:foregroundMark x1="67109" y1="85859" x2="67109" y2="85859"/>
                        <a14:foregroundMark x1="68672" y1="90391" x2="68672" y2="90391"/>
                        <a14:foregroundMark x1="8984" y1="30703" x2="8984" y2="30703"/>
                        <a14:foregroundMark x1="13516" y1="32344" x2="13516" y2="32344"/>
                        <a14:foregroundMark x1="18750" y1="35703" x2="18750" y2="35703"/>
                        <a14:foregroundMark x1="25313" y1="38906" x2="25313" y2="38906"/>
                        <a14:foregroundMark x1="25547" y1="43828" x2="25547" y2="43828"/>
                        <a14:foregroundMark x1="21484" y1="42500" x2="21484" y2="42500"/>
                        <a14:foregroundMark x1="17578" y1="41328" x2="17578" y2="41328"/>
                        <a14:foregroundMark x1="14453" y1="40469" x2="14453" y2="40469"/>
                        <a14:foregroundMark x1="6563" y1="39063" x2="6563" y2="39063"/>
                        <a14:foregroundMark x1="13516" y1="46328" x2="13516" y2="46328"/>
                        <a14:foregroundMark x1="24141" y1="47422" x2="24141" y2="47422"/>
                        <a14:foregroundMark x1="23672" y1="52891" x2="23672" y2="52891"/>
                        <a14:foregroundMark x1="9922" y1="53750" x2="9922" y2="53750"/>
                        <a14:foregroundMark x1="9219" y1="61484" x2="9219" y2="61484"/>
                        <a14:foregroundMark x1="16250" y1="59453" x2="16250" y2="59453"/>
                        <a14:foregroundMark x1="23281" y1="56953" x2="23281" y2="56953"/>
                        <a14:foregroundMark x1="26406" y1="56250" x2="26406" y2="56250"/>
                        <a14:foregroundMark x1="27813" y1="60781" x2="27813" y2="60781"/>
                        <a14:foregroundMark x1="21641" y1="63516" x2="21641" y2="63516"/>
                        <a14:foregroundMark x1="18281" y1="64844" x2="18281" y2="64844"/>
                        <a14:foregroundMark x1="13984" y1="66875" x2="13984" y2="66875"/>
                        <a14:foregroundMark x1="14219" y1="75234" x2="14219" y2="75234"/>
                        <a14:foregroundMark x1="20547" y1="70938" x2="20547" y2="70938"/>
                        <a14:foregroundMark x1="27813" y1="65781" x2="27813" y2="65781"/>
                        <a14:foregroundMark x1="32109" y1="67578" x2="32109" y2="67578"/>
                        <a14:foregroundMark x1="27813" y1="72578" x2="27813" y2="72578"/>
                        <a14:foregroundMark x1="19453" y1="75938" x2="19453" y2="75938"/>
                        <a14:foregroundMark x1="21250" y1="78906" x2="21250" y2="78906"/>
                        <a14:foregroundMark x1="30000" y1="79063" x2="30000" y2="79063"/>
                        <a14:foregroundMark x1="32734" y1="74609" x2="32734" y2="74609"/>
                        <a14:foregroundMark x1="35469" y1="70703" x2="35469" y2="70703"/>
                        <a14:foregroundMark x1="39297" y1="71875" x2="39297" y2="71875"/>
                        <a14:foregroundMark x1="37266" y1="77969" x2="37266" y2="77969"/>
                        <a14:foregroundMark x1="33672" y1="85234" x2="33672" y2="85234"/>
                        <a14:foregroundMark x1="42500" y1="77031" x2="42500" y2="77031"/>
                        <a14:foregroundMark x1="40000" y1="86094" x2="40000" y2="86094"/>
                        <a14:foregroundMark x1="39063" y1="91953" x2="39063" y2="91953"/>
                        <a14:foregroundMark x1="47656" y1="75469" x2="47656" y2="75469"/>
                        <a14:foregroundMark x1="47656" y1="80938" x2="47656" y2="80938"/>
                        <a14:foregroundMark x1="46953" y1="89453" x2="46953" y2="89453"/>
                        <a14:foregroundMark x1="46563" y1="94688" x2="46563" y2="94688"/>
                        <a14:foregroundMark x1="52891" y1="85859" x2="52891" y2="85859"/>
                        <a14:foregroundMark x1="53125" y1="79766" x2="53125" y2="79766"/>
                        <a14:foregroundMark x1="51953" y1="74766" x2="51953" y2="74766"/>
                        <a14:foregroundMark x1="56016" y1="73203" x2="56016" y2="73203"/>
                        <a14:foregroundMark x1="57578" y1="80000" x2="57578" y2="80000"/>
                        <a14:foregroundMark x1="61875" y1="93125" x2="61875" y2="931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34" y="4399294"/>
            <a:ext cx="2385681" cy="2385681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3537" b="94966" l="4884" r="96512">
                        <a14:foregroundMark x1="8527" y1="7279" x2="7907" y2="17211"/>
                        <a14:foregroundMark x1="14496" y1="12517" x2="16667" y2="14014"/>
                        <a14:foregroundMark x1="83333" y1="12857" x2="86357" y2="14558"/>
                        <a14:foregroundMark x1="77364" y1="8163" x2="77597" y2="17211"/>
                        <a14:foregroundMark x1="73488" y1="7823" x2="73101" y2="9116"/>
                        <a14:foregroundMark x1="44884" y1="7415" x2="44884" y2="7415"/>
                        <a14:foregroundMark x1="26512" y1="7415" x2="26512" y2="7415"/>
                        <a14:foregroundMark x1="29070" y1="23197" x2="29070" y2="23197"/>
                        <a14:foregroundMark x1="26899" y1="25238" x2="26899" y2="25238"/>
                        <a14:foregroundMark x1="17984" y1="23197" x2="17984" y2="23197"/>
                        <a14:foregroundMark x1="8372" y1="25442" x2="8372" y2="25442"/>
                        <a14:foregroundMark x1="21783" y1="27687" x2="21783" y2="27687"/>
                        <a14:foregroundMark x1="19225" y1="30680" x2="19225" y2="30680"/>
                        <a14:foregroundMark x1="31860" y1="31633" x2="31860" y2="31633"/>
                        <a14:foregroundMark x1="29457" y1="33673" x2="29457" y2="33673"/>
                        <a14:foregroundMark x1="31008" y1="36122" x2="31008" y2="36122"/>
                        <a14:foregroundMark x1="36357" y1="30340" x2="36357" y2="30340"/>
                        <a14:foregroundMark x1="45504" y1="37619" x2="45504" y2="37619"/>
                        <a14:foregroundMark x1="45504" y1="38027" x2="41008" y2="43810"/>
                        <a14:foregroundMark x1="48760" y1="36122" x2="49380" y2="52993"/>
                        <a14:foregroundMark x1="60930" y1="44966" x2="46357" y2="34626"/>
                        <a14:foregroundMark x1="50465" y1="35034" x2="56202" y2="36327"/>
                        <a14:foregroundMark x1="58760" y1="38231" x2="60078" y2="42313"/>
                        <a14:foregroundMark x1="46124" y1="36531" x2="41473" y2="38776"/>
                        <a14:foregroundMark x1="40155" y1="41361" x2="39535" y2="45714"/>
                        <a14:foregroundMark x1="36124" y1="39728" x2="35504" y2="41361"/>
                        <a14:foregroundMark x1="27597" y1="38027" x2="24574" y2="37619"/>
                        <a14:foregroundMark x1="10698" y1="37483" x2="15194" y2="42721"/>
                        <a14:foregroundMark x1="15581" y1="35986" x2="15581" y2="35986"/>
                        <a14:foregroundMark x1="72868" y1="29932" x2="72868" y2="29932"/>
                        <a14:foregroundMark x1="63876" y1="29932" x2="63876" y2="29932"/>
                        <a14:foregroundMark x1="61783" y1="34082" x2="61783" y2="34082"/>
                        <a14:foregroundMark x1="57519" y1="33129" x2="57519" y2="33129"/>
                        <a14:foregroundMark x1="62171" y1="37483" x2="62171" y2="37483"/>
                        <a14:foregroundMark x1="80155" y1="24150" x2="80155" y2="24150"/>
                        <a14:foregroundMark x1="75039" y1="25442" x2="75039" y2="25442"/>
                        <a14:foregroundMark x1="84419" y1="26395" x2="84419" y2="26395"/>
                        <a14:foregroundMark x1="91705" y1="23401" x2="91705" y2="23401"/>
                        <a14:foregroundMark x1="67519" y1="14354" x2="68837" y2="17959"/>
                        <a14:foregroundMark x1="55116" y1="29184" x2="55116" y2="29184"/>
                        <a14:foregroundMark x1="52326" y1="31429" x2="52326" y2="31429"/>
                        <a14:foregroundMark x1="56822" y1="7279" x2="56822" y2="7279"/>
                        <a14:foregroundMark x1="33566" y1="7823" x2="33566" y2="7823"/>
                        <a14:foregroundMark x1="81860" y1="29796" x2="81860" y2="29796"/>
                        <a14:foregroundMark x1="66279" y1="21905" x2="66279" y2="21905"/>
                        <a14:foregroundMark x1="90000" y1="35782" x2="90000" y2="35782"/>
                        <a14:foregroundMark x1="27752" y1="45714" x2="27752" y2="45714"/>
                        <a14:foregroundMark x1="64574" y1="46054" x2="64574" y2="46054"/>
                        <a14:foregroundMark x1="68372" y1="47959" x2="68372" y2="47959"/>
                        <a14:foregroundMark x1="70775" y1="44218" x2="70775" y2="44218"/>
                        <a14:foregroundMark x1="72868" y1="46259" x2="72868" y2="46259"/>
                        <a14:foregroundMark x1="70775" y1="52245" x2="70775" y2="52245"/>
                        <a14:foregroundMark x1="68992" y1="53946" x2="68992" y2="53946"/>
                        <a14:foregroundMark x1="12791" y1="68367" x2="18372" y2="68027"/>
                        <a14:foregroundMark x1="13643" y1="72177" x2="16434" y2="74762"/>
                        <a14:foregroundMark x1="26899" y1="68776" x2="26899" y2="74422"/>
                        <a14:foregroundMark x1="8527" y1="54354" x2="8140" y2="59796"/>
                        <a14:foregroundMark x1="17132" y1="54694" x2="19845" y2="56939"/>
                        <a14:foregroundMark x1="14496" y1="60136" x2="17752" y2="60340"/>
                        <a14:foregroundMark x1="17287" y1="64490" x2="21550" y2="64490"/>
                        <a14:foregroundMark x1="38217" y1="75170" x2="35659" y2="76871"/>
                        <a14:foregroundMark x1="59380" y1="62993" x2="68372" y2="66531"/>
                        <a14:foregroundMark x1="89535" y1="67279" x2="90388" y2="69320"/>
                        <a14:foregroundMark x1="90620" y1="61088" x2="91860" y2="62789"/>
                        <a14:foregroundMark x1="85039" y1="60340" x2="85039" y2="60340"/>
                        <a14:foregroundMark x1="77984" y1="68571" x2="77984" y2="68571"/>
                        <a14:foregroundMark x1="13023" y1="89048" x2="15349" y2="87551"/>
                        <a14:foregroundMark x1="16434" y1="92585" x2="18605" y2="91293"/>
                        <a14:foregroundMark x1="12171" y1="90748" x2="14496" y2="93129"/>
                        <a14:foregroundMark x1="14496" y1="90884" x2="14961" y2="90544"/>
                        <a14:foregroundMark x1="23488" y1="90136" x2="86357" y2="90000"/>
                        <a14:foregroundMark x1="54031" y1="76667" x2="54031" y2="76667"/>
                        <a14:foregroundMark x1="42558" y1="70680" x2="42558" y2="70680"/>
                        <a14:foregroundMark x1="13256" y1="64490" x2="13256" y2="64490"/>
                        <a14:foregroundMark x1="21783" y1="60340" x2="21783" y2="60340"/>
                        <a14:foregroundMark x1="24186" y1="58435" x2="24186" y2="58435"/>
                        <a14:foregroundMark x1="25039" y1="61633" x2="25039" y2="61633"/>
                        <a14:foregroundMark x1="33566" y1="54150" x2="33566" y2="54150"/>
                        <a14:foregroundMark x1="37829" y1="57687" x2="37829" y2="57687"/>
                        <a14:foregroundMark x1="40620" y1="55850" x2="40620" y2="55850"/>
                        <a14:foregroundMark x1="45271" y1="60340" x2="45271" y2="60340"/>
                        <a14:foregroundMark x1="47054" y1="56190" x2="47054" y2="56190"/>
                        <a14:foregroundMark x1="57054" y1="55646" x2="57054" y2="55646"/>
                        <a14:foregroundMark x1="63876" y1="50408" x2="63876" y2="50408"/>
                        <a14:foregroundMark x1="64341" y1="55850" x2="64341" y2="55850"/>
                        <a14:foregroundMark x1="61783" y1="58095" x2="61783" y2="58095"/>
                        <a14:foregroundMark x1="31395" y1="74558" x2="31395" y2="74558"/>
                        <a14:foregroundMark x1="45116" y1="73673" x2="45116" y2="73673"/>
                        <a14:foregroundMark x1="85504" y1="41973" x2="87209" y2="41769"/>
                        <a14:backgroundMark x1="33101" y1="9524" x2="33101" y2="9524"/>
                        <a14:backgroundMark x1="57287" y1="9320" x2="57287" y2="9320"/>
                        <a14:backgroundMark x1="61550" y1="18912" x2="61550" y2="18912"/>
                        <a14:backgroundMark x1="45504" y1="15102" x2="45504" y2="15102"/>
                        <a14:backgroundMark x1="50000" y1="25238" x2="50000" y2="25238"/>
                        <a14:backgroundMark x1="61318" y1="24354" x2="61318" y2="24354"/>
                        <a14:backgroundMark x1="64109" y1="21701" x2="64109" y2="21701"/>
                        <a14:backgroundMark x1="68605" y1="25850" x2="68605" y2="25850"/>
                        <a14:backgroundMark x1="66667" y1="29184" x2="66667" y2="29184"/>
                        <a14:backgroundMark x1="29070" y1="25646" x2="29070" y2="25646"/>
                        <a14:backgroundMark x1="38450" y1="34286" x2="38450" y2="34286"/>
                        <a14:backgroundMark x1="52558" y1="30136" x2="52558" y2="30136"/>
                        <a14:backgroundMark x1="75194" y1="35986" x2="75194" y2="35986"/>
                        <a14:backgroundMark x1="77984" y1="34286" x2="77984" y2="34286"/>
                        <a14:backgroundMark x1="80155" y1="36122" x2="80155" y2="36122"/>
                        <a14:backgroundMark x1="82248" y1="33537" x2="82248" y2="33537"/>
                        <a14:backgroundMark x1="13023" y1="43673" x2="13023" y2="43673"/>
                        <a14:backgroundMark x1="22403" y1="38027" x2="22403" y2="38027"/>
                        <a14:backgroundMark x1="22248" y1="30340" x2="22248" y2="30340"/>
                        <a14:backgroundMark x1="73101" y1="39524" x2="73101" y2="39524"/>
                        <a14:backgroundMark x1="82248" y1="42109" x2="82248" y2="42109"/>
                        <a14:backgroundMark x1="81008" y1="43469" x2="81008" y2="43469"/>
                        <a14:backgroundMark x1="78217" y1="54150" x2="78217" y2="54150"/>
                        <a14:backgroundMark x1="78682" y1="57891" x2="78682" y2="57891"/>
                        <a14:backgroundMark x1="75039" y1="59932" x2="75039" y2="59932"/>
                        <a14:backgroundMark x1="66899" y1="68776" x2="66899" y2="68776"/>
                        <a14:backgroundMark x1="68372" y1="73061" x2="68372" y2="73061"/>
                        <a14:backgroundMark x1="72481" y1="76463" x2="72481" y2="76463"/>
                        <a14:backgroundMark x1="75659" y1="74218" x2="75659" y2="74218"/>
                        <a14:backgroundMark x1="77597" y1="76667" x2="77597" y2="76667"/>
                        <a14:backgroundMark x1="80775" y1="78707" x2="80775" y2="78707"/>
                        <a14:backgroundMark x1="75891" y1="78707" x2="75891" y2="78707"/>
                        <a14:backgroundMark x1="78217" y1="62381" x2="78217" y2="62381"/>
                        <a14:backgroundMark x1="48062" y1="72925" x2="48062" y2="72925"/>
                        <a14:backgroundMark x1="47674" y1="64082" x2="47674" y2="64082"/>
                        <a14:backgroundMark x1="33101" y1="62177" x2="33101" y2="62177"/>
                        <a14:backgroundMark x1="29302" y1="74422" x2="29302" y2="74422"/>
                        <a14:backgroundMark x1="29457" y1="65782" x2="29457" y2="65782"/>
                        <a14:backgroundMark x1="38450" y1="78912" x2="38450" y2="78912"/>
                        <a14:backgroundMark x1="31628" y1="74558" x2="31628" y2="74558"/>
                        <a14:backgroundMark x1="45504" y1="73810" x2="45504" y2="7381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7915" y="4494509"/>
            <a:ext cx="2074085" cy="2363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3705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11601">
        <p:random/>
      </p:transition>
    </mc:Choice>
    <mc:Fallback>
      <p:transition spd="slow" advTm="11601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9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95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450"/>
                            </p:stCondLst>
                            <p:childTnLst>
                              <p:par>
                                <p:cTn id="2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950"/>
                            </p:stCondLst>
                            <p:childTnLst>
                              <p:par>
                                <p:cTn id="3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45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950"/>
                            </p:stCondLst>
                            <p:childTnLst>
                              <p:par>
                                <p:cTn id="39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950"/>
                            </p:stCondLst>
                            <p:childTnLst>
                              <p:par>
                                <p:cTn id="45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4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4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50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764152" y="1120794"/>
            <a:ext cx="9905998" cy="1478570"/>
          </a:xfrm>
        </p:spPr>
        <p:txBody>
          <a:bodyPr>
            <a:normAutofit/>
          </a:bodyPr>
          <a:lstStyle/>
          <a:p>
            <a:r>
              <a:rPr lang="zh-CN" altLang="en-US" sz="6000" dirty="0" smtClean="0"/>
              <a:t>一、基本概要</a:t>
            </a:r>
            <a:endParaRPr lang="zh-CN" altLang="en-US" sz="60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382337" y="3163886"/>
            <a:ext cx="4911658" cy="1897510"/>
          </a:xfrm>
        </p:spPr>
        <p:txBody>
          <a:bodyPr/>
          <a:lstStyle/>
          <a:p>
            <a:r>
              <a:rPr lang="en-US" altLang="zh-CN" dirty="0" smtClean="0"/>
              <a:t>1.</a:t>
            </a:r>
            <a:r>
              <a:rPr lang="zh-CN" altLang="en-US" dirty="0" smtClean="0"/>
              <a:t>方便的用户体验</a:t>
            </a:r>
            <a:endParaRPr lang="en-US" altLang="zh-CN" dirty="0" smtClean="0"/>
          </a:p>
          <a:p>
            <a:r>
              <a:rPr lang="en-US" altLang="zh-CN" dirty="0" smtClean="0"/>
              <a:t>2.</a:t>
            </a:r>
            <a:r>
              <a:rPr lang="zh-CN" altLang="en-US" dirty="0" smtClean="0"/>
              <a:t>出行的计划和活动资讯</a:t>
            </a:r>
            <a:endParaRPr lang="en-US" altLang="zh-CN" dirty="0" smtClean="0"/>
          </a:p>
          <a:p>
            <a:r>
              <a:rPr lang="en-US" altLang="zh-CN" dirty="0" smtClean="0"/>
              <a:t>3.</a:t>
            </a:r>
            <a:r>
              <a:rPr lang="zh-CN" altLang="en-US" dirty="0" smtClean="0"/>
              <a:t>信息的高效查询和可视化展示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65380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28"/>
    </mc:Choice>
    <mc:Fallback>
      <p:transition spd="slow" advTm="1328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36517" y="33339"/>
            <a:ext cx="9905998" cy="1478570"/>
          </a:xfrm>
        </p:spPr>
        <p:txBody>
          <a:bodyPr/>
          <a:lstStyle/>
          <a:p>
            <a:r>
              <a:rPr lang="en-US" altLang="zh-CN" dirty="0" smtClean="0"/>
              <a:t>1.1</a:t>
            </a:r>
            <a:r>
              <a:rPr lang="zh-CN" altLang="en-US" dirty="0" smtClean="0"/>
              <a:t>创作背景</a:t>
            </a:r>
            <a:endParaRPr lang="zh-CN" altLang="en-US" dirty="0"/>
          </a:p>
        </p:txBody>
      </p:sp>
      <p:sp>
        <p:nvSpPr>
          <p:cNvPr id="15" name="内容占位符 14"/>
          <p:cNvSpPr>
            <a:spLocks noGrp="1"/>
          </p:cNvSpPr>
          <p:nvPr>
            <p:ph idx="1"/>
          </p:nvPr>
        </p:nvSpPr>
        <p:spPr>
          <a:xfrm>
            <a:off x="502751" y="2136642"/>
            <a:ext cx="2372185" cy="3541714"/>
          </a:xfrm>
        </p:spPr>
        <p:txBody>
          <a:bodyPr/>
          <a:lstStyle/>
          <a:p>
            <a:r>
              <a:rPr lang="zh-CN" altLang="en-US" dirty="0" smtClean="0"/>
              <a:t>传统活动流程</a:t>
            </a: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r>
              <a:rPr lang="zh-CN" altLang="en-US" dirty="0" smtClean="0"/>
              <a:t>传统出行方式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全新查询方式</a:t>
            </a:r>
            <a:endParaRPr lang="zh-CN" altLang="en-US" dirty="0"/>
          </a:p>
        </p:txBody>
      </p:sp>
      <p:sp>
        <p:nvSpPr>
          <p:cNvPr id="9" name="任意多边形 8"/>
          <p:cNvSpPr/>
          <p:nvPr/>
        </p:nvSpPr>
        <p:spPr>
          <a:xfrm>
            <a:off x="2883531" y="4991894"/>
            <a:ext cx="1917890" cy="686462"/>
          </a:xfrm>
          <a:custGeom>
            <a:avLst/>
            <a:gdLst>
              <a:gd name="connsiteX0" fmla="*/ 0 w 1904552"/>
              <a:gd name="connsiteY0" fmla="*/ 0 h 761821"/>
              <a:gd name="connsiteX1" fmla="*/ 1523642 w 1904552"/>
              <a:gd name="connsiteY1" fmla="*/ 0 h 761821"/>
              <a:gd name="connsiteX2" fmla="*/ 1904552 w 1904552"/>
              <a:gd name="connsiteY2" fmla="*/ 380911 h 761821"/>
              <a:gd name="connsiteX3" fmla="*/ 1523642 w 1904552"/>
              <a:gd name="connsiteY3" fmla="*/ 761821 h 761821"/>
              <a:gd name="connsiteX4" fmla="*/ 0 w 1904552"/>
              <a:gd name="connsiteY4" fmla="*/ 761821 h 761821"/>
              <a:gd name="connsiteX5" fmla="*/ 380911 w 1904552"/>
              <a:gd name="connsiteY5" fmla="*/ 380911 h 761821"/>
              <a:gd name="connsiteX6" fmla="*/ 0 w 1904552"/>
              <a:gd name="connsiteY6" fmla="*/ 0 h 761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04552" h="761821">
                <a:moveTo>
                  <a:pt x="0" y="0"/>
                </a:moveTo>
                <a:lnTo>
                  <a:pt x="1523642" y="0"/>
                </a:lnTo>
                <a:lnTo>
                  <a:pt x="1904552" y="380911"/>
                </a:lnTo>
                <a:lnTo>
                  <a:pt x="1523642" y="761821"/>
                </a:lnTo>
                <a:lnTo>
                  <a:pt x="0" y="761821"/>
                </a:lnTo>
                <a:lnTo>
                  <a:pt x="380911" y="380911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00B0F0"/>
              </a:gs>
              <a:gs pos="67500">
                <a:srgbClr val="FFFF00">
                  <a:lumMod val="80000"/>
                  <a:lumOff val="20000"/>
                </a:srgbClr>
              </a:gs>
              <a:gs pos="35000">
                <a:srgbClr val="92D050"/>
              </a:gs>
              <a:gs pos="100000">
                <a:srgbClr val="FF0000"/>
              </a:gs>
            </a:gsLst>
            <a:lin ang="600000" scaled="0"/>
            <a:tileRect/>
          </a:gradFill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5">
              <a:hueOff val="0"/>
              <a:satOff val="0"/>
              <a:lumOff val="0"/>
              <a:alphaOff val="0"/>
            </a:schemeClr>
          </a:fillRef>
          <a:effectRef idx="1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452920" tIns="24003" rIns="404913" bIns="24003" numCol="1" spcCol="1270" anchor="ctr" anchorCtr="0">
            <a:noAutofit/>
          </a:bodyPr>
          <a:lstStyle/>
          <a:p>
            <a:pPr marL="0" marR="0" lvl="0" indent="0" algn="ctr" defTabSz="8001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宋体" panose="02010600030101010101" pitchFamily="2" charset="-122"/>
                <a:cs typeface="+mn-cs"/>
              </a:rPr>
              <a:t>打开地图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任意多边形 9"/>
          <p:cNvSpPr/>
          <p:nvPr/>
        </p:nvSpPr>
        <p:spPr>
          <a:xfrm>
            <a:off x="4609633" y="4991894"/>
            <a:ext cx="1917890" cy="686462"/>
          </a:xfrm>
          <a:custGeom>
            <a:avLst/>
            <a:gdLst>
              <a:gd name="connsiteX0" fmla="*/ 0 w 1904552"/>
              <a:gd name="connsiteY0" fmla="*/ 0 h 761821"/>
              <a:gd name="connsiteX1" fmla="*/ 1523642 w 1904552"/>
              <a:gd name="connsiteY1" fmla="*/ 0 h 761821"/>
              <a:gd name="connsiteX2" fmla="*/ 1904552 w 1904552"/>
              <a:gd name="connsiteY2" fmla="*/ 380911 h 761821"/>
              <a:gd name="connsiteX3" fmla="*/ 1523642 w 1904552"/>
              <a:gd name="connsiteY3" fmla="*/ 761821 h 761821"/>
              <a:gd name="connsiteX4" fmla="*/ 0 w 1904552"/>
              <a:gd name="connsiteY4" fmla="*/ 761821 h 761821"/>
              <a:gd name="connsiteX5" fmla="*/ 380911 w 1904552"/>
              <a:gd name="connsiteY5" fmla="*/ 380911 h 761821"/>
              <a:gd name="connsiteX6" fmla="*/ 0 w 1904552"/>
              <a:gd name="connsiteY6" fmla="*/ 0 h 761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04552" h="761821">
                <a:moveTo>
                  <a:pt x="0" y="0"/>
                </a:moveTo>
                <a:lnTo>
                  <a:pt x="1523642" y="0"/>
                </a:lnTo>
                <a:lnTo>
                  <a:pt x="1904552" y="380911"/>
                </a:lnTo>
                <a:lnTo>
                  <a:pt x="1523642" y="761821"/>
                </a:lnTo>
                <a:lnTo>
                  <a:pt x="0" y="761821"/>
                </a:lnTo>
                <a:lnTo>
                  <a:pt x="380911" y="380911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00B0F0"/>
              </a:gs>
              <a:gs pos="67500">
                <a:srgbClr val="FFFF00">
                  <a:lumMod val="80000"/>
                  <a:lumOff val="20000"/>
                </a:srgbClr>
              </a:gs>
              <a:gs pos="35000">
                <a:srgbClr val="92D050"/>
              </a:gs>
              <a:gs pos="100000">
                <a:srgbClr val="FF0000"/>
              </a:gs>
            </a:gsLst>
            <a:lin ang="600000" scaled="0"/>
            <a:tileRect/>
          </a:gradFill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5">
              <a:hueOff val="-2837739"/>
              <a:satOff val="4308"/>
              <a:lumOff val="-7549"/>
              <a:alphaOff val="0"/>
            </a:schemeClr>
          </a:fillRef>
          <a:effectRef idx="1">
            <a:schemeClr val="accent5">
              <a:hueOff val="-2837739"/>
              <a:satOff val="4308"/>
              <a:lumOff val="-7549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452920" tIns="24003" rIns="404913" bIns="24003" numCol="1" spcCol="1270" anchor="ctr" anchorCtr="0">
            <a:noAutofit/>
          </a:bodyPr>
          <a:lstStyle/>
          <a:p>
            <a:pPr marL="0" marR="0" lvl="0" indent="0" algn="ctr" defTabSz="8001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宋体" panose="02010600030101010101" pitchFamily="2" charset="-122"/>
                <a:cs typeface="+mn-cs"/>
              </a:rPr>
              <a:t>选择时间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" name="任意多边形 10"/>
          <p:cNvSpPr/>
          <p:nvPr/>
        </p:nvSpPr>
        <p:spPr>
          <a:xfrm>
            <a:off x="6335734" y="4991894"/>
            <a:ext cx="1917890" cy="686462"/>
          </a:xfrm>
          <a:custGeom>
            <a:avLst/>
            <a:gdLst>
              <a:gd name="connsiteX0" fmla="*/ 0 w 1904552"/>
              <a:gd name="connsiteY0" fmla="*/ 0 h 761821"/>
              <a:gd name="connsiteX1" fmla="*/ 1523642 w 1904552"/>
              <a:gd name="connsiteY1" fmla="*/ 0 h 761821"/>
              <a:gd name="connsiteX2" fmla="*/ 1904552 w 1904552"/>
              <a:gd name="connsiteY2" fmla="*/ 380911 h 761821"/>
              <a:gd name="connsiteX3" fmla="*/ 1523642 w 1904552"/>
              <a:gd name="connsiteY3" fmla="*/ 761821 h 761821"/>
              <a:gd name="connsiteX4" fmla="*/ 0 w 1904552"/>
              <a:gd name="connsiteY4" fmla="*/ 761821 h 761821"/>
              <a:gd name="connsiteX5" fmla="*/ 380911 w 1904552"/>
              <a:gd name="connsiteY5" fmla="*/ 380911 h 761821"/>
              <a:gd name="connsiteX6" fmla="*/ 0 w 1904552"/>
              <a:gd name="connsiteY6" fmla="*/ 0 h 761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04552" h="761821">
                <a:moveTo>
                  <a:pt x="0" y="0"/>
                </a:moveTo>
                <a:lnTo>
                  <a:pt x="1523642" y="0"/>
                </a:lnTo>
                <a:lnTo>
                  <a:pt x="1904552" y="380911"/>
                </a:lnTo>
                <a:lnTo>
                  <a:pt x="1523642" y="761821"/>
                </a:lnTo>
                <a:lnTo>
                  <a:pt x="0" y="761821"/>
                </a:lnTo>
                <a:lnTo>
                  <a:pt x="380911" y="380911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00B0F0"/>
              </a:gs>
              <a:gs pos="67500">
                <a:srgbClr val="FFFF00">
                  <a:lumMod val="80000"/>
                  <a:lumOff val="20000"/>
                </a:srgbClr>
              </a:gs>
              <a:gs pos="35000">
                <a:srgbClr val="92D050"/>
              </a:gs>
              <a:gs pos="100000">
                <a:srgbClr val="FF0000"/>
              </a:gs>
            </a:gsLst>
            <a:lin ang="600000" scaled="0"/>
            <a:tileRect/>
          </a:gradFill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5">
              <a:hueOff val="-5675477"/>
              <a:satOff val="8616"/>
              <a:lumOff val="-15097"/>
              <a:alphaOff val="0"/>
            </a:schemeClr>
          </a:fillRef>
          <a:effectRef idx="1">
            <a:schemeClr val="accent5">
              <a:hueOff val="-5675477"/>
              <a:satOff val="8616"/>
              <a:lumOff val="-15097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452920" tIns="24003" rIns="404913" bIns="24003" numCol="1" spcCol="1270" anchor="ctr" anchorCtr="0">
            <a:noAutofit/>
          </a:bodyPr>
          <a:lstStyle/>
          <a:p>
            <a:pPr marL="0" marR="0" lvl="0" indent="0" algn="ctr" defTabSz="8001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宋体" panose="02010600030101010101" pitchFamily="2" charset="-122"/>
                <a:cs typeface="+mn-cs"/>
              </a:rPr>
              <a:t>选择类型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" name="任意多边形 11"/>
          <p:cNvSpPr/>
          <p:nvPr/>
        </p:nvSpPr>
        <p:spPr>
          <a:xfrm>
            <a:off x="8061834" y="4991894"/>
            <a:ext cx="1917890" cy="686462"/>
          </a:xfrm>
          <a:custGeom>
            <a:avLst/>
            <a:gdLst>
              <a:gd name="connsiteX0" fmla="*/ 0 w 1904552"/>
              <a:gd name="connsiteY0" fmla="*/ 0 h 761821"/>
              <a:gd name="connsiteX1" fmla="*/ 1523642 w 1904552"/>
              <a:gd name="connsiteY1" fmla="*/ 0 h 761821"/>
              <a:gd name="connsiteX2" fmla="*/ 1904552 w 1904552"/>
              <a:gd name="connsiteY2" fmla="*/ 380911 h 761821"/>
              <a:gd name="connsiteX3" fmla="*/ 1523642 w 1904552"/>
              <a:gd name="connsiteY3" fmla="*/ 761821 h 761821"/>
              <a:gd name="connsiteX4" fmla="*/ 0 w 1904552"/>
              <a:gd name="connsiteY4" fmla="*/ 761821 h 761821"/>
              <a:gd name="connsiteX5" fmla="*/ 380911 w 1904552"/>
              <a:gd name="connsiteY5" fmla="*/ 380911 h 761821"/>
              <a:gd name="connsiteX6" fmla="*/ 0 w 1904552"/>
              <a:gd name="connsiteY6" fmla="*/ 0 h 761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04552" h="761821">
                <a:moveTo>
                  <a:pt x="0" y="0"/>
                </a:moveTo>
                <a:lnTo>
                  <a:pt x="1523642" y="0"/>
                </a:lnTo>
                <a:lnTo>
                  <a:pt x="1904552" y="380911"/>
                </a:lnTo>
                <a:lnTo>
                  <a:pt x="1523642" y="761821"/>
                </a:lnTo>
                <a:lnTo>
                  <a:pt x="0" y="761821"/>
                </a:lnTo>
                <a:lnTo>
                  <a:pt x="380911" y="380911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00B0F0"/>
              </a:gs>
              <a:gs pos="67500">
                <a:srgbClr val="FFFF00">
                  <a:lumMod val="80000"/>
                  <a:lumOff val="20000"/>
                </a:srgbClr>
              </a:gs>
              <a:gs pos="35000">
                <a:srgbClr val="92D050"/>
              </a:gs>
              <a:gs pos="100000">
                <a:srgbClr val="FF0000"/>
              </a:gs>
            </a:gsLst>
            <a:lin ang="600000" scaled="0"/>
            <a:tileRect/>
          </a:gradFill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5">
              <a:hueOff val="-8513216"/>
              <a:satOff val="12925"/>
              <a:lumOff val="-22646"/>
              <a:alphaOff val="0"/>
            </a:schemeClr>
          </a:fillRef>
          <a:effectRef idx="1">
            <a:schemeClr val="accent5">
              <a:hueOff val="-8513216"/>
              <a:satOff val="12925"/>
              <a:lumOff val="-22646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452920" tIns="24003" rIns="404913" bIns="24003" numCol="1" spcCol="1270" anchor="ctr" anchorCtr="0">
            <a:noAutofit/>
          </a:bodyPr>
          <a:lstStyle/>
          <a:p>
            <a:pPr marL="0" marR="0" lvl="0" indent="0" algn="ctr" defTabSz="8001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宋体" panose="02010600030101010101" pitchFamily="2" charset="-122"/>
                <a:cs typeface="+mn-cs"/>
              </a:rPr>
              <a:t>选择位置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" name="任意多边形 12"/>
          <p:cNvSpPr/>
          <p:nvPr/>
        </p:nvSpPr>
        <p:spPr>
          <a:xfrm>
            <a:off x="9787937" y="4991894"/>
            <a:ext cx="1917890" cy="686462"/>
          </a:xfrm>
          <a:custGeom>
            <a:avLst/>
            <a:gdLst>
              <a:gd name="connsiteX0" fmla="*/ 0 w 1904552"/>
              <a:gd name="connsiteY0" fmla="*/ 0 h 761821"/>
              <a:gd name="connsiteX1" fmla="*/ 1523642 w 1904552"/>
              <a:gd name="connsiteY1" fmla="*/ 0 h 761821"/>
              <a:gd name="connsiteX2" fmla="*/ 1904552 w 1904552"/>
              <a:gd name="connsiteY2" fmla="*/ 380911 h 761821"/>
              <a:gd name="connsiteX3" fmla="*/ 1523642 w 1904552"/>
              <a:gd name="connsiteY3" fmla="*/ 761821 h 761821"/>
              <a:gd name="connsiteX4" fmla="*/ 0 w 1904552"/>
              <a:gd name="connsiteY4" fmla="*/ 761821 h 761821"/>
              <a:gd name="connsiteX5" fmla="*/ 380911 w 1904552"/>
              <a:gd name="connsiteY5" fmla="*/ 380911 h 761821"/>
              <a:gd name="connsiteX6" fmla="*/ 0 w 1904552"/>
              <a:gd name="connsiteY6" fmla="*/ 0 h 761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04552" h="761821">
                <a:moveTo>
                  <a:pt x="0" y="0"/>
                </a:moveTo>
                <a:lnTo>
                  <a:pt x="1523642" y="0"/>
                </a:lnTo>
                <a:lnTo>
                  <a:pt x="1904552" y="380911"/>
                </a:lnTo>
                <a:lnTo>
                  <a:pt x="1523642" y="761821"/>
                </a:lnTo>
                <a:lnTo>
                  <a:pt x="0" y="761821"/>
                </a:lnTo>
                <a:lnTo>
                  <a:pt x="380911" y="380911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00B0F0"/>
              </a:gs>
              <a:gs pos="67500">
                <a:srgbClr val="FFFF00">
                  <a:lumMod val="80000"/>
                  <a:lumOff val="20000"/>
                </a:srgbClr>
              </a:gs>
              <a:gs pos="35000">
                <a:srgbClr val="92D050"/>
              </a:gs>
              <a:gs pos="100000">
                <a:srgbClr val="FF0000"/>
              </a:gs>
            </a:gsLst>
            <a:lin ang="600000" scaled="0"/>
            <a:tileRect/>
          </a:gradFill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5">
              <a:hueOff val="-11350954"/>
              <a:satOff val="17233"/>
              <a:lumOff val="-30195"/>
              <a:alphaOff val="0"/>
            </a:schemeClr>
          </a:fillRef>
          <a:effectRef idx="1">
            <a:schemeClr val="accent5">
              <a:hueOff val="-11350954"/>
              <a:satOff val="17233"/>
              <a:lumOff val="-30195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452920" tIns="24003" rIns="404913" bIns="24003" numCol="1" spcCol="1270" anchor="ctr" anchorCtr="0">
            <a:noAutofit/>
          </a:bodyPr>
          <a:lstStyle/>
          <a:p>
            <a:pPr marL="0" marR="0" lvl="0" indent="0" algn="ctr" defTabSz="8001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宋体" panose="02010600030101010101" pitchFamily="2" charset="-122"/>
                <a:cs typeface="+mn-cs"/>
              </a:rPr>
              <a:t>最终参与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任意多边形 4"/>
          <p:cNvSpPr/>
          <p:nvPr/>
        </p:nvSpPr>
        <p:spPr>
          <a:xfrm>
            <a:off x="4628306" y="1678744"/>
            <a:ext cx="1904552" cy="1244423"/>
          </a:xfrm>
          <a:custGeom>
            <a:avLst/>
            <a:gdLst>
              <a:gd name="connsiteX0" fmla="*/ 0 w 1904552"/>
              <a:gd name="connsiteY0" fmla="*/ 0 h 761821"/>
              <a:gd name="connsiteX1" fmla="*/ 1523642 w 1904552"/>
              <a:gd name="connsiteY1" fmla="*/ 0 h 761821"/>
              <a:gd name="connsiteX2" fmla="*/ 1904552 w 1904552"/>
              <a:gd name="connsiteY2" fmla="*/ 380911 h 761821"/>
              <a:gd name="connsiteX3" fmla="*/ 1523642 w 1904552"/>
              <a:gd name="connsiteY3" fmla="*/ 761821 h 761821"/>
              <a:gd name="connsiteX4" fmla="*/ 0 w 1904552"/>
              <a:gd name="connsiteY4" fmla="*/ 761821 h 761821"/>
              <a:gd name="connsiteX5" fmla="*/ 380911 w 1904552"/>
              <a:gd name="connsiteY5" fmla="*/ 380911 h 761821"/>
              <a:gd name="connsiteX6" fmla="*/ 0 w 1904552"/>
              <a:gd name="connsiteY6" fmla="*/ 0 h 761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04552" h="761821">
                <a:moveTo>
                  <a:pt x="0" y="0"/>
                </a:moveTo>
                <a:lnTo>
                  <a:pt x="1523642" y="0"/>
                </a:lnTo>
                <a:lnTo>
                  <a:pt x="1904552" y="380911"/>
                </a:lnTo>
                <a:lnTo>
                  <a:pt x="1523642" y="761821"/>
                </a:lnTo>
                <a:lnTo>
                  <a:pt x="0" y="761821"/>
                </a:lnTo>
                <a:lnTo>
                  <a:pt x="380911" y="380911"/>
                </a:lnTo>
                <a:lnTo>
                  <a:pt x="0" y="0"/>
                </a:lnTo>
                <a:close/>
              </a:path>
            </a:pathLst>
          </a:custGeom>
          <a:gradFill rotWithShape="1">
            <a:gsLst>
              <a:gs pos="0">
                <a:srgbClr val="B5CBE7">
                  <a:hueOff val="-2837739"/>
                  <a:satOff val="4308"/>
                  <a:lumOff val="-7549"/>
                  <a:alphaOff val="0"/>
                  <a:tint val="50000"/>
                  <a:satMod val="300000"/>
                </a:srgbClr>
              </a:gs>
              <a:gs pos="35000">
                <a:srgbClr val="B5CBE7">
                  <a:hueOff val="-2837739"/>
                  <a:satOff val="4308"/>
                  <a:lumOff val="-7549"/>
                  <a:alphaOff val="0"/>
                  <a:tint val="37000"/>
                  <a:satMod val="300000"/>
                </a:srgbClr>
              </a:gs>
              <a:gs pos="100000">
                <a:srgbClr val="B5CBE7">
                  <a:hueOff val="-2837739"/>
                  <a:satOff val="4308"/>
                  <a:lumOff val="-7549"/>
                  <a:alphaOff val="0"/>
                  <a:tint val="15000"/>
                  <a:satMod val="350000"/>
                </a:srgbClr>
              </a:gs>
            </a:gsLst>
            <a:lin ang="16200000" scaled="1"/>
          </a:gradFill>
          <a:ln>
            <a:noFill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  <a:scene3d>
            <a:camera prst="orthographicFront"/>
            <a:lightRig rig="flat" dir="t"/>
          </a:scene3d>
          <a:sp3d prstMaterial="dkEdge">
            <a:bevelT w="8200" h="38100"/>
          </a:sp3d>
        </p:spPr>
        <p:txBody>
          <a:bodyPr spcFirstLastPara="0" vert="horz" wrap="square" lIns="452920" tIns="24003" rIns="404913" bIns="24003" numCol="1" spcCol="1270" anchor="ctr" anchorCtr="0">
            <a:noAutofit/>
          </a:bodyPr>
          <a:lstStyle/>
          <a:p>
            <a:pPr marL="0" marR="0" lvl="0" indent="0" algn="ctr" defTabSz="8001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宋体"/>
                <a:cs typeface="+mn-cs"/>
              </a:rPr>
              <a:t>定位或选择城市</a:t>
            </a:r>
          </a:p>
        </p:txBody>
      </p:sp>
      <p:sp>
        <p:nvSpPr>
          <p:cNvPr id="6" name="任意多边形 5"/>
          <p:cNvSpPr/>
          <p:nvPr/>
        </p:nvSpPr>
        <p:spPr>
          <a:xfrm>
            <a:off x="6342403" y="1678744"/>
            <a:ext cx="1904552" cy="1244423"/>
          </a:xfrm>
          <a:custGeom>
            <a:avLst/>
            <a:gdLst>
              <a:gd name="connsiteX0" fmla="*/ 0 w 1904552"/>
              <a:gd name="connsiteY0" fmla="*/ 0 h 761821"/>
              <a:gd name="connsiteX1" fmla="*/ 1523642 w 1904552"/>
              <a:gd name="connsiteY1" fmla="*/ 0 h 761821"/>
              <a:gd name="connsiteX2" fmla="*/ 1904552 w 1904552"/>
              <a:gd name="connsiteY2" fmla="*/ 380911 h 761821"/>
              <a:gd name="connsiteX3" fmla="*/ 1523642 w 1904552"/>
              <a:gd name="connsiteY3" fmla="*/ 761821 h 761821"/>
              <a:gd name="connsiteX4" fmla="*/ 0 w 1904552"/>
              <a:gd name="connsiteY4" fmla="*/ 761821 h 761821"/>
              <a:gd name="connsiteX5" fmla="*/ 380911 w 1904552"/>
              <a:gd name="connsiteY5" fmla="*/ 380911 h 761821"/>
              <a:gd name="connsiteX6" fmla="*/ 0 w 1904552"/>
              <a:gd name="connsiteY6" fmla="*/ 0 h 761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04552" h="761821">
                <a:moveTo>
                  <a:pt x="0" y="0"/>
                </a:moveTo>
                <a:lnTo>
                  <a:pt x="1523642" y="0"/>
                </a:lnTo>
                <a:lnTo>
                  <a:pt x="1904552" y="380911"/>
                </a:lnTo>
                <a:lnTo>
                  <a:pt x="1523642" y="761821"/>
                </a:lnTo>
                <a:lnTo>
                  <a:pt x="0" y="761821"/>
                </a:lnTo>
                <a:lnTo>
                  <a:pt x="380911" y="380911"/>
                </a:lnTo>
                <a:lnTo>
                  <a:pt x="0" y="0"/>
                </a:lnTo>
                <a:close/>
              </a:path>
            </a:pathLst>
          </a:custGeom>
          <a:gradFill rotWithShape="1">
            <a:gsLst>
              <a:gs pos="0">
                <a:srgbClr val="B5CBE7">
                  <a:hueOff val="-5675477"/>
                  <a:satOff val="8616"/>
                  <a:lumOff val="-15097"/>
                  <a:alphaOff val="0"/>
                  <a:tint val="50000"/>
                  <a:satMod val="300000"/>
                </a:srgbClr>
              </a:gs>
              <a:gs pos="35000">
                <a:srgbClr val="B5CBE7">
                  <a:hueOff val="-5675477"/>
                  <a:satOff val="8616"/>
                  <a:lumOff val="-15097"/>
                  <a:alphaOff val="0"/>
                  <a:tint val="37000"/>
                  <a:satMod val="300000"/>
                </a:srgbClr>
              </a:gs>
              <a:gs pos="100000">
                <a:srgbClr val="B5CBE7">
                  <a:hueOff val="-5675477"/>
                  <a:satOff val="8616"/>
                  <a:lumOff val="-15097"/>
                  <a:alphaOff val="0"/>
                  <a:tint val="15000"/>
                  <a:satMod val="350000"/>
                </a:srgbClr>
              </a:gs>
            </a:gsLst>
            <a:lin ang="16200000" scaled="1"/>
          </a:gradFill>
          <a:ln>
            <a:noFill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  <a:scene3d>
            <a:camera prst="orthographicFront"/>
            <a:lightRig rig="flat" dir="t"/>
          </a:scene3d>
          <a:sp3d prstMaterial="dkEdge">
            <a:bevelT w="8200" h="38100"/>
          </a:sp3d>
        </p:spPr>
        <p:txBody>
          <a:bodyPr spcFirstLastPara="0" vert="horz" wrap="square" lIns="452920" tIns="24003" rIns="404913" bIns="24003" numCol="1" spcCol="1270" anchor="ctr" anchorCtr="0">
            <a:noAutofit/>
          </a:bodyPr>
          <a:lstStyle/>
          <a:p>
            <a:pPr marL="0" marR="0" lvl="0" indent="0" algn="ctr" defTabSz="8001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宋体"/>
                <a:cs typeface="+mn-cs"/>
              </a:rPr>
              <a:t>选择类型并在海量的数据列表中选择</a:t>
            </a:r>
          </a:p>
        </p:txBody>
      </p:sp>
      <p:sp>
        <p:nvSpPr>
          <p:cNvPr id="7" name="任意多边形 6"/>
          <p:cNvSpPr/>
          <p:nvPr/>
        </p:nvSpPr>
        <p:spPr>
          <a:xfrm>
            <a:off x="8056501" y="1678744"/>
            <a:ext cx="1904552" cy="1244423"/>
          </a:xfrm>
          <a:custGeom>
            <a:avLst/>
            <a:gdLst>
              <a:gd name="connsiteX0" fmla="*/ 0 w 1904552"/>
              <a:gd name="connsiteY0" fmla="*/ 0 h 761821"/>
              <a:gd name="connsiteX1" fmla="*/ 1523642 w 1904552"/>
              <a:gd name="connsiteY1" fmla="*/ 0 h 761821"/>
              <a:gd name="connsiteX2" fmla="*/ 1904552 w 1904552"/>
              <a:gd name="connsiteY2" fmla="*/ 380911 h 761821"/>
              <a:gd name="connsiteX3" fmla="*/ 1523642 w 1904552"/>
              <a:gd name="connsiteY3" fmla="*/ 761821 h 761821"/>
              <a:gd name="connsiteX4" fmla="*/ 0 w 1904552"/>
              <a:gd name="connsiteY4" fmla="*/ 761821 h 761821"/>
              <a:gd name="connsiteX5" fmla="*/ 380911 w 1904552"/>
              <a:gd name="connsiteY5" fmla="*/ 380911 h 761821"/>
              <a:gd name="connsiteX6" fmla="*/ 0 w 1904552"/>
              <a:gd name="connsiteY6" fmla="*/ 0 h 761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04552" h="761821">
                <a:moveTo>
                  <a:pt x="0" y="0"/>
                </a:moveTo>
                <a:lnTo>
                  <a:pt x="1523642" y="0"/>
                </a:lnTo>
                <a:lnTo>
                  <a:pt x="1904552" y="380911"/>
                </a:lnTo>
                <a:lnTo>
                  <a:pt x="1523642" y="761821"/>
                </a:lnTo>
                <a:lnTo>
                  <a:pt x="0" y="761821"/>
                </a:lnTo>
                <a:lnTo>
                  <a:pt x="380911" y="380911"/>
                </a:lnTo>
                <a:lnTo>
                  <a:pt x="0" y="0"/>
                </a:lnTo>
                <a:close/>
              </a:path>
            </a:pathLst>
          </a:custGeom>
          <a:gradFill rotWithShape="1">
            <a:gsLst>
              <a:gs pos="0">
                <a:srgbClr val="B5CBE7">
                  <a:hueOff val="-8513216"/>
                  <a:satOff val="12925"/>
                  <a:lumOff val="-22646"/>
                  <a:alphaOff val="0"/>
                  <a:tint val="50000"/>
                  <a:satMod val="300000"/>
                </a:srgbClr>
              </a:gs>
              <a:gs pos="35000">
                <a:srgbClr val="B5CBE7">
                  <a:hueOff val="-8513216"/>
                  <a:satOff val="12925"/>
                  <a:lumOff val="-22646"/>
                  <a:alphaOff val="0"/>
                  <a:tint val="37000"/>
                  <a:satMod val="300000"/>
                </a:srgbClr>
              </a:gs>
              <a:gs pos="100000">
                <a:srgbClr val="B5CBE7">
                  <a:hueOff val="-8513216"/>
                  <a:satOff val="12925"/>
                  <a:lumOff val="-22646"/>
                  <a:alphaOff val="0"/>
                  <a:tint val="15000"/>
                  <a:satMod val="350000"/>
                </a:srgbClr>
              </a:gs>
            </a:gsLst>
            <a:lin ang="16200000" scaled="1"/>
          </a:gradFill>
          <a:ln>
            <a:noFill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  <a:scene3d>
            <a:camera prst="orthographicFront"/>
            <a:lightRig rig="flat" dir="t"/>
          </a:scene3d>
          <a:sp3d prstMaterial="dkEdge">
            <a:bevelT w="8200" h="38100"/>
          </a:sp3d>
        </p:spPr>
        <p:txBody>
          <a:bodyPr spcFirstLastPara="0" vert="horz" wrap="square" lIns="452920" tIns="24003" rIns="404913" bIns="24003" numCol="1" spcCol="1270" anchor="ctr" anchorCtr="0">
            <a:noAutofit/>
          </a:bodyPr>
          <a:lstStyle/>
          <a:p>
            <a:pPr marL="0" marR="0" lvl="0" indent="0" algn="ctr" defTabSz="8001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宋体"/>
                <a:cs typeface="+mn-cs"/>
              </a:rPr>
              <a:t>查看具体位置、日期、时间等信息</a:t>
            </a:r>
          </a:p>
        </p:txBody>
      </p:sp>
      <p:sp>
        <p:nvSpPr>
          <p:cNvPr id="8" name="任意多边形 7"/>
          <p:cNvSpPr/>
          <p:nvPr/>
        </p:nvSpPr>
        <p:spPr>
          <a:xfrm>
            <a:off x="9770598" y="1678744"/>
            <a:ext cx="1904552" cy="1244423"/>
          </a:xfrm>
          <a:custGeom>
            <a:avLst/>
            <a:gdLst>
              <a:gd name="connsiteX0" fmla="*/ 0 w 1904552"/>
              <a:gd name="connsiteY0" fmla="*/ 0 h 761821"/>
              <a:gd name="connsiteX1" fmla="*/ 1523642 w 1904552"/>
              <a:gd name="connsiteY1" fmla="*/ 0 h 761821"/>
              <a:gd name="connsiteX2" fmla="*/ 1904552 w 1904552"/>
              <a:gd name="connsiteY2" fmla="*/ 380911 h 761821"/>
              <a:gd name="connsiteX3" fmla="*/ 1523642 w 1904552"/>
              <a:gd name="connsiteY3" fmla="*/ 761821 h 761821"/>
              <a:gd name="connsiteX4" fmla="*/ 0 w 1904552"/>
              <a:gd name="connsiteY4" fmla="*/ 761821 h 761821"/>
              <a:gd name="connsiteX5" fmla="*/ 380911 w 1904552"/>
              <a:gd name="connsiteY5" fmla="*/ 380911 h 761821"/>
              <a:gd name="connsiteX6" fmla="*/ 0 w 1904552"/>
              <a:gd name="connsiteY6" fmla="*/ 0 h 761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04552" h="761821">
                <a:moveTo>
                  <a:pt x="0" y="0"/>
                </a:moveTo>
                <a:lnTo>
                  <a:pt x="1523642" y="0"/>
                </a:lnTo>
                <a:lnTo>
                  <a:pt x="1904552" y="380911"/>
                </a:lnTo>
                <a:lnTo>
                  <a:pt x="1523642" y="761821"/>
                </a:lnTo>
                <a:lnTo>
                  <a:pt x="0" y="761821"/>
                </a:lnTo>
                <a:lnTo>
                  <a:pt x="380911" y="380911"/>
                </a:lnTo>
                <a:lnTo>
                  <a:pt x="0" y="0"/>
                </a:lnTo>
                <a:close/>
              </a:path>
            </a:pathLst>
          </a:custGeom>
          <a:gradFill rotWithShape="1">
            <a:gsLst>
              <a:gs pos="0">
                <a:srgbClr val="B5CBE7">
                  <a:hueOff val="-11350954"/>
                  <a:satOff val="17233"/>
                  <a:lumOff val="-30195"/>
                  <a:alphaOff val="0"/>
                  <a:tint val="50000"/>
                  <a:satMod val="300000"/>
                </a:srgbClr>
              </a:gs>
              <a:gs pos="35000">
                <a:srgbClr val="B5CBE7">
                  <a:hueOff val="-11350954"/>
                  <a:satOff val="17233"/>
                  <a:lumOff val="-30195"/>
                  <a:alphaOff val="0"/>
                  <a:tint val="37000"/>
                  <a:satMod val="300000"/>
                </a:srgbClr>
              </a:gs>
              <a:gs pos="100000">
                <a:srgbClr val="B5CBE7">
                  <a:hueOff val="-11350954"/>
                  <a:satOff val="17233"/>
                  <a:lumOff val="-30195"/>
                  <a:alphaOff val="0"/>
                  <a:tint val="15000"/>
                  <a:satMod val="350000"/>
                </a:srgbClr>
              </a:gs>
            </a:gsLst>
            <a:lin ang="16200000" scaled="1"/>
          </a:gradFill>
          <a:ln>
            <a:noFill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  <a:scene3d>
            <a:camera prst="orthographicFront"/>
            <a:lightRig rig="flat" dir="t"/>
          </a:scene3d>
          <a:sp3d prstMaterial="dkEdge">
            <a:bevelT w="8200" h="38100"/>
          </a:sp3d>
        </p:spPr>
        <p:txBody>
          <a:bodyPr spcFirstLastPara="0" vert="horz" wrap="square" lIns="452920" tIns="24003" rIns="404913" bIns="24003" numCol="1" spcCol="1270" anchor="ctr" anchorCtr="0">
            <a:noAutofit/>
          </a:bodyPr>
          <a:lstStyle/>
          <a:p>
            <a:pPr marL="0" marR="0" lvl="0" indent="0" algn="ctr" defTabSz="8001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宋体"/>
                <a:cs typeface="+mn-cs"/>
              </a:rPr>
              <a:t>最终参与</a:t>
            </a:r>
          </a:p>
        </p:txBody>
      </p:sp>
      <p:sp>
        <p:nvSpPr>
          <p:cNvPr id="4" name="任意多边形 3"/>
          <p:cNvSpPr/>
          <p:nvPr/>
        </p:nvSpPr>
        <p:spPr>
          <a:xfrm>
            <a:off x="2914208" y="1678744"/>
            <a:ext cx="1904552" cy="1244423"/>
          </a:xfrm>
          <a:custGeom>
            <a:avLst/>
            <a:gdLst>
              <a:gd name="connsiteX0" fmla="*/ 0 w 1904552"/>
              <a:gd name="connsiteY0" fmla="*/ 0 h 761821"/>
              <a:gd name="connsiteX1" fmla="*/ 1523642 w 1904552"/>
              <a:gd name="connsiteY1" fmla="*/ 0 h 761821"/>
              <a:gd name="connsiteX2" fmla="*/ 1904552 w 1904552"/>
              <a:gd name="connsiteY2" fmla="*/ 380911 h 761821"/>
              <a:gd name="connsiteX3" fmla="*/ 1523642 w 1904552"/>
              <a:gd name="connsiteY3" fmla="*/ 761821 h 761821"/>
              <a:gd name="connsiteX4" fmla="*/ 0 w 1904552"/>
              <a:gd name="connsiteY4" fmla="*/ 761821 h 761821"/>
              <a:gd name="connsiteX5" fmla="*/ 380911 w 1904552"/>
              <a:gd name="connsiteY5" fmla="*/ 380911 h 761821"/>
              <a:gd name="connsiteX6" fmla="*/ 0 w 1904552"/>
              <a:gd name="connsiteY6" fmla="*/ 0 h 761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04552" h="761821">
                <a:moveTo>
                  <a:pt x="0" y="0"/>
                </a:moveTo>
                <a:lnTo>
                  <a:pt x="1523642" y="0"/>
                </a:lnTo>
                <a:lnTo>
                  <a:pt x="1904552" y="380911"/>
                </a:lnTo>
                <a:lnTo>
                  <a:pt x="1523642" y="761821"/>
                </a:lnTo>
                <a:lnTo>
                  <a:pt x="0" y="761821"/>
                </a:lnTo>
                <a:lnTo>
                  <a:pt x="380911" y="380911"/>
                </a:lnTo>
                <a:lnTo>
                  <a:pt x="0" y="0"/>
                </a:lnTo>
                <a:close/>
              </a:path>
            </a:pathLst>
          </a:custGeom>
          <a:gradFill rotWithShape="1">
            <a:gsLst>
              <a:gs pos="0">
                <a:srgbClr val="B5CBE7">
                  <a:hueOff val="0"/>
                  <a:satOff val="0"/>
                  <a:lumOff val="0"/>
                  <a:alphaOff val="0"/>
                  <a:tint val="50000"/>
                  <a:satMod val="300000"/>
                </a:srgbClr>
              </a:gs>
              <a:gs pos="35000">
                <a:srgbClr val="B5CBE7">
                  <a:hueOff val="0"/>
                  <a:satOff val="0"/>
                  <a:lumOff val="0"/>
                  <a:alphaOff val="0"/>
                  <a:tint val="37000"/>
                  <a:satMod val="300000"/>
                </a:srgbClr>
              </a:gs>
              <a:gs pos="100000">
                <a:srgbClr val="B5CBE7">
                  <a:hueOff val="0"/>
                  <a:satOff val="0"/>
                  <a:lumOff val="0"/>
                  <a:alphaOff val="0"/>
                  <a:tint val="15000"/>
                  <a:satMod val="350000"/>
                </a:srgbClr>
              </a:gs>
            </a:gsLst>
            <a:lin ang="16200000" scaled="1"/>
          </a:gradFill>
          <a:ln>
            <a:noFill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  <a:scene3d>
            <a:camera prst="orthographicFront"/>
            <a:lightRig rig="flat" dir="t"/>
          </a:scene3d>
          <a:sp3d prstMaterial="dkEdge">
            <a:bevelT w="8200" h="38100"/>
          </a:sp3d>
        </p:spPr>
        <p:txBody>
          <a:bodyPr spcFirstLastPara="0" vert="horz" wrap="square" lIns="452920" tIns="24003" rIns="404913" bIns="24003" numCol="1" spcCol="1270" anchor="ctr" anchorCtr="0">
            <a:noAutofit/>
          </a:bodyPr>
          <a:lstStyle/>
          <a:p>
            <a:pPr marL="0" marR="0" lvl="0" indent="0" algn="ctr" defTabSz="8001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宋体"/>
                <a:cs typeface="+mn-cs"/>
              </a:rPr>
              <a:t>打开特定网站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1078101" y="1081926"/>
            <a:ext cx="8032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82FFFF"/>
                </a:solidFill>
                <a:effectLst/>
                <a:uLnTx/>
                <a:uFillTx/>
                <a:latin typeface="Tw Cen MT" panose="020B0602020104020603"/>
                <a:ea typeface="宋体" panose="02010600030101010101" pitchFamily="2" charset="-122"/>
                <a:cs typeface="+mn-cs"/>
              </a:rPr>
              <a:t>传统参与活动流程繁琐复杂，筛选时无关信息太多看得眼花缭乱，选择困难。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82FFFF"/>
              </a:solidFill>
              <a:effectLst/>
              <a:uLnTx/>
              <a:uFillTx/>
              <a:latin typeface="Tw Cen MT" panose="020B0602020104020603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" name="任意多边形 19"/>
          <p:cNvSpPr/>
          <p:nvPr/>
        </p:nvSpPr>
        <p:spPr>
          <a:xfrm>
            <a:off x="4601037" y="3335319"/>
            <a:ext cx="1904552" cy="1244423"/>
          </a:xfrm>
          <a:custGeom>
            <a:avLst/>
            <a:gdLst>
              <a:gd name="connsiteX0" fmla="*/ 0 w 1904552"/>
              <a:gd name="connsiteY0" fmla="*/ 0 h 761821"/>
              <a:gd name="connsiteX1" fmla="*/ 1523642 w 1904552"/>
              <a:gd name="connsiteY1" fmla="*/ 0 h 761821"/>
              <a:gd name="connsiteX2" fmla="*/ 1904552 w 1904552"/>
              <a:gd name="connsiteY2" fmla="*/ 380911 h 761821"/>
              <a:gd name="connsiteX3" fmla="*/ 1523642 w 1904552"/>
              <a:gd name="connsiteY3" fmla="*/ 761821 h 761821"/>
              <a:gd name="connsiteX4" fmla="*/ 0 w 1904552"/>
              <a:gd name="connsiteY4" fmla="*/ 761821 h 761821"/>
              <a:gd name="connsiteX5" fmla="*/ 380911 w 1904552"/>
              <a:gd name="connsiteY5" fmla="*/ 380911 h 761821"/>
              <a:gd name="connsiteX6" fmla="*/ 0 w 1904552"/>
              <a:gd name="connsiteY6" fmla="*/ 0 h 761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04552" h="761821">
                <a:moveTo>
                  <a:pt x="0" y="0"/>
                </a:moveTo>
                <a:lnTo>
                  <a:pt x="1523642" y="0"/>
                </a:lnTo>
                <a:lnTo>
                  <a:pt x="1904552" y="380911"/>
                </a:lnTo>
                <a:lnTo>
                  <a:pt x="1523642" y="761821"/>
                </a:lnTo>
                <a:lnTo>
                  <a:pt x="0" y="761821"/>
                </a:lnTo>
                <a:lnTo>
                  <a:pt x="380911" y="380911"/>
                </a:lnTo>
                <a:lnTo>
                  <a:pt x="0" y="0"/>
                </a:lnTo>
                <a:close/>
              </a:path>
            </a:pathLst>
          </a:custGeom>
          <a:gradFill rotWithShape="1">
            <a:gsLst>
              <a:gs pos="0">
                <a:srgbClr val="B5CBE7">
                  <a:hueOff val="-2837739"/>
                  <a:satOff val="4308"/>
                  <a:lumOff val="-7549"/>
                  <a:alphaOff val="0"/>
                  <a:tint val="50000"/>
                  <a:satMod val="300000"/>
                </a:srgbClr>
              </a:gs>
              <a:gs pos="35000">
                <a:srgbClr val="B5CBE7">
                  <a:hueOff val="-2837739"/>
                  <a:satOff val="4308"/>
                  <a:lumOff val="-7549"/>
                  <a:alphaOff val="0"/>
                  <a:tint val="37000"/>
                  <a:satMod val="300000"/>
                </a:srgbClr>
              </a:gs>
              <a:gs pos="100000">
                <a:srgbClr val="B5CBE7">
                  <a:hueOff val="-2837739"/>
                  <a:satOff val="4308"/>
                  <a:lumOff val="-7549"/>
                  <a:alphaOff val="0"/>
                  <a:tint val="15000"/>
                  <a:satMod val="350000"/>
                </a:srgbClr>
              </a:gs>
            </a:gsLst>
            <a:lin ang="16200000" scaled="1"/>
          </a:gradFill>
          <a:ln>
            <a:noFill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  <a:scene3d>
            <a:camera prst="orthographicFront"/>
            <a:lightRig rig="flat" dir="t"/>
          </a:scene3d>
          <a:sp3d prstMaterial="dkEdge">
            <a:bevelT w="8200" h="38100"/>
          </a:sp3d>
        </p:spPr>
        <p:txBody>
          <a:bodyPr spcFirstLastPara="0" vert="horz" wrap="square" lIns="452920" tIns="24003" rIns="404913" bIns="24003" numCol="1" spcCol="1270" anchor="ctr" anchorCtr="0">
            <a:noAutofit/>
          </a:bodyPr>
          <a:lstStyle/>
          <a:p>
            <a:pPr marL="0" marR="0" lvl="0" indent="0" algn="ctr" defTabSz="8001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宋体"/>
                <a:cs typeface="+mn-cs"/>
              </a:rPr>
              <a:t>打开航空公司或旅游网站</a:t>
            </a:r>
          </a:p>
        </p:txBody>
      </p:sp>
      <p:sp>
        <p:nvSpPr>
          <p:cNvPr id="21" name="任意多边形 20"/>
          <p:cNvSpPr/>
          <p:nvPr/>
        </p:nvSpPr>
        <p:spPr>
          <a:xfrm>
            <a:off x="6315134" y="3335319"/>
            <a:ext cx="1904552" cy="1244423"/>
          </a:xfrm>
          <a:custGeom>
            <a:avLst/>
            <a:gdLst>
              <a:gd name="connsiteX0" fmla="*/ 0 w 1904552"/>
              <a:gd name="connsiteY0" fmla="*/ 0 h 761821"/>
              <a:gd name="connsiteX1" fmla="*/ 1523642 w 1904552"/>
              <a:gd name="connsiteY1" fmla="*/ 0 h 761821"/>
              <a:gd name="connsiteX2" fmla="*/ 1904552 w 1904552"/>
              <a:gd name="connsiteY2" fmla="*/ 380911 h 761821"/>
              <a:gd name="connsiteX3" fmla="*/ 1523642 w 1904552"/>
              <a:gd name="connsiteY3" fmla="*/ 761821 h 761821"/>
              <a:gd name="connsiteX4" fmla="*/ 0 w 1904552"/>
              <a:gd name="connsiteY4" fmla="*/ 761821 h 761821"/>
              <a:gd name="connsiteX5" fmla="*/ 380911 w 1904552"/>
              <a:gd name="connsiteY5" fmla="*/ 380911 h 761821"/>
              <a:gd name="connsiteX6" fmla="*/ 0 w 1904552"/>
              <a:gd name="connsiteY6" fmla="*/ 0 h 761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04552" h="761821">
                <a:moveTo>
                  <a:pt x="0" y="0"/>
                </a:moveTo>
                <a:lnTo>
                  <a:pt x="1523642" y="0"/>
                </a:lnTo>
                <a:lnTo>
                  <a:pt x="1904552" y="380911"/>
                </a:lnTo>
                <a:lnTo>
                  <a:pt x="1523642" y="761821"/>
                </a:lnTo>
                <a:lnTo>
                  <a:pt x="0" y="761821"/>
                </a:lnTo>
                <a:lnTo>
                  <a:pt x="380911" y="380911"/>
                </a:lnTo>
                <a:lnTo>
                  <a:pt x="0" y="0"/>
                </a:lnTo>
                <a:close/>
              </a:path>
            </a:pathLst>
          </a:custGeom>
          <a:gradFill rotWithShape="1">
            <a:gsLst>
              <a:gs pos="0">
                <a:srgbClr val="B5CBE7">
                  <a:hueOff val="-5675477"/>
                  <a:satOff val="8616"/>
                  <a:lumOff val="-15097"/>
                  <a:alphaOff val="0"/>
                  <a:tint val="50000"/>
                  <a:satMod val="300000"/>
                </a:srgbClr>
              </a:gs>
              <a:gs pos="35000">
                <a:srgbClr val="B5CBE7">
                  <a:hueOff val="-5675477"/>
                  <a:satOff val="8616"/>
                  <a:lumOff val="-15097"/>
                  <a:alphaOff val="0"/>
                  <a:tint val="37000"/>
                  <a:satMod val="300000"/>
                </a:srgbClr>
              </a:gs>
              <a:gs pos="100000">
                <a:srgbClr val="B5CBE7">
                  <a:hueOff val="-5675477"/>
                  <a:satOff val="8616"/>
                  <a:lumOff val="-15097"/>
                  <a:alphaOff val="0"/>
                  <a:tint val="15000"/>
                  <a:satMod val="350000"/>
                </a:srgbClr>
              </a:gs>
            </a:gsLst>
            <a:lin ang="16200000" scaled="1"/>
          </a:gradFill>
          <a:ln>
            <a:noFill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  <a:scene3d>
            <a:camera prst="orthographicFront"/>
            <a:lightRig rig="flat" dir="t"/>
          </a:scene3d>
          <a:sp3d prstMaterial="dkEdge">
            <a:bevelT w="8200" h="38100"/>
          </a:sp3d>
        </p:spPr>
        <p:txBody>
          <a:bodyPr spcFirstLastPara="0" vert="horz" wrap="square" lIns="452920" tIns="24003" rIns="404913" bIns="24003" numCol="1" spcCol="1270" anchor="ctr" anchorCtr="0">
            <a:noAutofit/>
          </a:bodyPr>
          <a:lstStyle/>
          <a:p>
            <a:pPr marL="0" marR="0" lvl="0" indent="0" algn="ctr" defTabSz="8001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宋体"/>
                <a:cs typeface="+mn-cs"/>
              </a:rPr>
              <a:t>输入出发和到达的机场</a:t>
            </a:r>
          </a:p>
        </p:txBody>
      </p:sp>
      <p:sp>
        <p:nvSpPr>
          <p:cNvPr id="22" name="任意多边形 21"/>
          <p:cNvSpPr/>
          <p:nvPr/>
        </p:nvSpPr>
        <p:spPr>
          <a:xfrm>
            <a:off x="8029232" y="3335319"/>
            <a:ext cx="1904552" cy="1244423"/>
          </a:xfrm>
          <a:custGeom>
            <a:avLst/>
            <a:gdLst>
              <a:gd name="connsiteX0" fmla="*/ 0 w 1904552"/>
              <a:gd name="connsiteY0" fmla="*/ 0 h 761821"/>
              <a:gd name="connsiteX1" fmla="*/ 1523642 w 1904552"/>
              <a:gd name="connsiteY1" fmla="*/ 0 h 761821"/>
              <a:gd name="connsiteX2" fmla="*/ 1904552 w 1904552"/>
              <a:gd name="connsiteY2" fmla="*/ 380911 h 761821"/>
              <a:gd name="connsiteX3" fmla="*/ 1523642 w 1904552"/>
              <a:gd name="connsiteY3" fmla="*/ 761821 h 761821"/>
              <a:gd name="connsiteX4" fmla="*/ 0 w 1904552"/>
              <a:gd name="connsiteY4" fmla="*/ 761821 h 761821"/>
              <a:gd name="connsiteX5" fmla="*/ 380911 w 1904552"/>
              <a:gd name="connsiteY5" fmla="*/ 380911 h 761821"/>
              <a:gd name="connsiteX6" fmla="*/ 0 w 1904552"/>
              <a:gd name="connsiteY6" fmla="*/ 0 h 761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04552" h="761821">
                <a:moveTo>
                  <a:pt x="0" y="0"/>
                </a:moveTo>
                <a:lnTo>
                  <a:pt x="1523642" y="0"/>
                </a:lnTo>
                <a:lnTo>
                  <a:pt x="1904552" y="380911"/>
                </a:lnTo>
                <a:lnTo>
                  <a:pt x="1523642" y="761821"/>
                </a:lnTo>
                <a:lnTo>
                  <a:pt x="0" y="761821"/>
                </a:lnTo>
                <a:lnTo>
                  <a:pt x="380911" y="380911"/>
                </a:lnTo>
                <a:lnTo>
                  <a:pt x="0" y="0"/>
                </a:lnTo>
                <a:close/>
              </a:path>
            </a:pathLst>
          </a:custGeom>
          <a:gradFill rotWithShape="1">
            <a:gsLst>
              <a:gs pos="0">
                <a:srgbClr val="B5CBE7">
                  <a:hueOff val="-8513216"/>
                  <a:satOff val="12925"/>
                  <a:lumOff val="-22646"/>
                  <a:alphaOff val="0"/>
                  <a:tint val="50000"/>
                  <a:satMod val="300000"/>
                </a:srgbClr>
              </a:gs>
              <a:gs pos="35000">
                <a:srgbClr val="B5CBE7">
                  <a:hueOff val="-8513216"/>
                  <a:satOff val="12925"/>
                  <a:lumOff val="-22646"/>
                  <a:alphaOff val="0"/>
                  <a:tint val="37000"/>
                  <a:satMod val="300000"/>
                </a:srgbClr>
              </a:gs>
              <a:gs pos="100000">
                <a:srgbClr val="B5CBE7">
                  <a:hueOff val="-8513216"/>
                  <a:satOff val="12925"/>
                  <a:lumOff val="-22646"/>
                  <a:alphaOff val="0"/>
                  <a:tint val="15000"/>
                  <a:satMod val="350000"/>
                </a:srgbClr>
              </a:gs>
            </a:gsLst>
            <a:lin ang="16200000" scaled="1"/>
          </a:gradFill>
          <a:ln>
            <a:noFill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  <a:scene3d>
            <a:camera prst="orthographicFront"/>
            <a:lightRig rig="flat" dir="t"/>
          </a:scene3d>
          <a:sp3d prstMaterial="dkEdge">
            <a:bevelT w="8200" h="38100"/>
          </a:sp3d>
        </p:spPr>
        <p:txBody>
          <a:bodyPr spcFirstLastPara="0" vert="horz" wrap="square" lIns="452920" tIns="24003" rIns="404913" bIns="24003" numCol="1" spcCol="1270" anchor="ctr" anchorCtr="0">
            <a:noAutofit/>
          </a:bodyPr>
          <a:lstStyle/>
          <a:p>
            <a:pPr marL="0" marR="0" lvl="0" indent="0" algn="ctr" defTabSz="8001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宋体"/>
                <a:cs typeface="+mn-cs"/>
              </a:rPr>
              <a:t>查看具体日期、时间等信息</a:t>
            </a:r>
          </a:p>
        </p:txBody>
      </p:sp>
      <p:sp>
        <p:nvSpPr>
          <p:cNvPr id="23" name="任意多边形 22"/>
          <p:cNvSpPr/>
          <p:nvPr/>
        </p:nvSpPr>
        <p:spPr>
          <a:xfrm>
            <a:off x="9743329" y="3335319"/>
            <a:ext cx="1904552" cy="1244423"/>
          </a:xfrm>
          <a:custGeom>
            <a:avLst/>
            <a:gdLst>
              <a:gd name="connsiteX0" fmla="*/ 0 w 1904552"/>
              <a:gd name="connsiteY0" fmla="*/ 0 h 761821"/>
              <a:gd name="connsiteX1" fmla="*/ 1523642 w 1904552"/>
              <a:gd name="connsiteY1" fmla="*/ 0 h 761821"/>
              <a:gd name="connsiteX2" fmla="*/ 1904552 w 1904552"/>
              <a:gd name="connsiteY2" fmla="*/ 380911 h 761821"/>
              <a:gd name="connsiteX3" fmla="*/ 1523642 w 1904552"/>
              <a:gd name="connsiteY3" fmla="*/ 761821 h 761821"/>
              <a:gd name="connsiteX4" fmla="*/ 0 w 1904552"/>
              <a:gd name="connsiteY4" fmla="*/ 761821 h 761821"/>
              <a:gd name="connsiteX5" fmla="*/ 380911 w 1904552"/>
              <a:gd name="connsiteY5" fmla="*/ 380911 h 761821"/>
              <a:gd name="connsiteX6" fmla="*/ 0 w 1904552"/>
              <a:gd name="connsiteY6" fmla="*/ 0 h 761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04552" h="761821">
                <a:moveTo>
                  <a:pt x="0" y="0"/>
                </a:moveTo>
                <a:lnTo>
                  <a:pt x="1523642" y="0"/>
                </a:lnTo>
                <a:lnTo>
                  <a:pt x="1904552" y="380911"/>
                </a:lnTo>
                <a:lnTo>
                  <a:pt x="1523642" y="761821"/>
                </a:lnTo>
                <a:lnTo>
                  <a:pt x="0" y="761821"/>
                </a:lnTo>
                <a:lnTo>
                  <a:pt x="380911" y="380911"/>
                </a:lnTo>
                <a:lnTo>
                  <a:pt x="0" y="0"/>
                </a:lnTo>
                <a:close/>
              </a:path>
            </a:pathLst>
          </a:custGeom>
          <a:gradFill rotWithShape="1">
            <a:gsLst>
              <a:gs pos="0">
                <a:srgbClr val="B5CBE7">
                  <a:hueOff val="-11350954"/>
                  <a:satOff val="17233"/>
                  <a:lumOff val="-30195"/>
                  <a:alphaOff val="0"/>
                  <a:tint val="50000"/>
                  <a:satMod val="300000"/>
                </a:srgbClr>
              </a:gs>
              <a:gs pos="35000">
                <a:srgbClr val="B5CBE7">
                  <a:hueOff val="-11350954"/>
                  <a:satOff val="17233"/>
                  <a:lumOff val="-30195"/>
                  <a:alphaOff val="0"/>
                  <a:tint val="37000"/>
                  <a:satMod val="300000"/>
                </a:srgbClr>
              </a:gs>
              <a:gs pos="100000">
                <a:srgbClr val="B5CBE7">
                  <a:hueOff val="-11350954"/>
                  <a:satOff val="17233"/>
                  <a:lumOff val="-30195"/>
                  <a:alphaOff val="0"/>
                  <a:tint val="15000"/>
                  <a:satMod val="350000"/>
                </a:srgbClr>
              </a:gs>
            </a:gsLst>
            <a:lin ang="16200000" scaled="1"/>
          </a:gradFill>
          <a:ln>
            <a:noFill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  <a:scene3d>
            <a:camera prst="orthographicFront"/>
            <a:lightRig rig="flat" dir="t"/>
          </a:scene3d>
          <a:sp3d prstMaterial="dkEdge">
            <a:bevelT w="8200" h="38100"/>
          </a:sp3d>
        </p:spPr>
        <p:txBody>
          <a:bodyPr spcFirstLastPara="0" vert="horz" wrap="square" lIns="452920" tIns="24003" rIns="404913" bIns="24003" numCol="1" spcCol="1270" anchor="ctr" anchorCtr="0">
            <a:noAutofit/>
          </a:bodyPr>
          <a:lstStyle/>
          <a:p>
            <a:pPr marL="0" marR="0" lvl="0" indent="0" algn="ctr" defTabSz="8001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宋体"/>
                <a:cs typeface="+mn-cs"/>
              </a:rPr>
              <a:t>最终决定</a:t>
            </a:r>
          </a:p>
        </p:txBody>
      </p:sp>
      <p:sp>
        <p:nvSpPr>
          <p:cNvPr id="24" name="任意多边形 23"/>
          <p:cNvSpPr/>
          <p:nvPr/>
        </p:nvSpPr>
        <p:spPr>
          <a:xfrm>
            <a:off x="2886939" y="3335319"/>
            <a:ext cx="1904552" cy="1244423"/>
          </a:xfrm>
          <a:custGeom>
            <a:avLst/>
            <a:gdLst>
              <a:gd name="connsiteX0" fmla="*/ 0 w 1904552"/>
              <a:gd name="connsiteY0" fmla="*/ 0 h 761821"/>
              <a:gd name="connsiteX1" fmla="*/ 1523642 w 1904552"/>
              <a:gd name="connsiteY1" fmla="*/ 0 h 761821"/>
              <a:gd name="connsiteX2" fmla="*/ 1904552 w 1904552"/>
              <a:gd name="connsiteY2" fmla="*/ 380911 h 761821"/>
              <a:gd name="connsiteX3" fmla="*/ 1523642 w 1904552"/>
              <a:gd name="connsiteY3" fmla="*/ 761821 h 761821"/>
              <a:gd name="connsiteX4" fmla="*/ 0 w 1904552"/>
              <a:gd name="connsiteY4" fmla="*/ 761821 h 761821"/>
              <a:gd name="connsiteX5" fmla="*/ 380911 w 1904552"/>
              <a:gd name="connsiteY5" fmla="*/ 380911 h 761821"/>
              <a:gd name="connsiteX6" fmla="*/ 0 w 1904552"/>
              <a:gd name="connsiteY6" fmla="*/ 0 h 761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04552" h="761821">
                <a:moveTo>
                  <a:pt x="0" y="0"/>
                </a:moveTo>
                <a:lnTo>
                  <a:pt x="1523642" y="0"/>
                </a:lnTo>
                <a:lnTo>
                  <a:pt x="1904552" y="380911"/>
                </a:lnTo>
                <a:lnTo>
                  <a:pt x="1523642" y="761821"/>
                </a:lnTo>
                <a:lnTo>
                  <a:pt x="0" y="761821"/>
                </a:lnTo>
                <a:lnTo>
                  <a:pt x="380911" y="380911"/>
                </a:lnTo>
                <a:lnTo>
                  <a:pt x="0" y="0"/>
                </a:lnTo>
                <a:close/>
              </a:path>
            </a:pathLst>
          </a:custGeom>
          <a:gradFill rotWithShape="1">
            <a:gsLst>
              <a:gs pos="0">
                <a:srgbClr val="B5CBE7">
                  <a:hueOff val="0"/>
                  <a:satOff val="0"/>
                  <a:lumOff val="0"/>
                  <a:alphaOff val="0"/>
                  <a:tint val="50000"/>
                  <a:satMod val="300000"/>
                </a:srgbClr>
              </a:gs>
              <a:gs pos="35000">
                <a:srgbClr val="B5CBE7">
                  <a:hueOff val="0"/>
                  <a:satOff val="0"/>
                  <a:lumOff val="0"/>
                  <a:alphaOff val="0"/>
                  <a:tint val="37000"/>
                  <a:satMod val="300000"/>
                </a:srgbClr>
              </a:gs>
              <a:gs pos="100000">
                <a:srgbClr val="B5CBE7">
                  <a:hueOff val="0"/>
                  <a:satOff val="0"/>
                  <a:lumOff val="0"/>
                  <a:alphaOff val="0"/>
                  <a:tint val="15000"/>
                  <a:satMod val="350000"/>
                </a:srgbClr>
              </a:gs>
            </a:gsLst>
            <a:lin ang="16200000" scaled="1"/>
          </a:gradFill>
          <a:ln>
            <a:noFill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  <a:scene3d>
            <a:camera prst="orthographicFront"/>
            <a:lightRig rig="flat" dir="t"/>
          </a:scene3d>
          <a:sp3d prstMaterial="dkEdge">
            <a:bevelT w="8200" h="38100"/>
          </a:sp3d>
        </p:spPr>
        <p:txBody>
          <a:bodyPr spcFirstLastPara="0" vert="horz" wrap="square" lIns="452920" tIns="24003" rIns="404913" bIns="24003" numCol="1" spcCol="1270" anchor="ctr" anchorCtr="0">
            <a:noAutofit/>
          </a:bodyPr>
          <a:lstStyle/>
          <a:p>
            <a:pPr marL="0" marR="0" lvl="0" indent="0" algn="ctr" defTabSz="8001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宋体"/>
                <a:cs typeface="+mn-cs"/>
              </a:rPr>
              <a:t>打开地图确定机场位置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718115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1396">
        <p:random/>
      </p:transition>
    </mc:Choice>
    <mc:Fallback>
      <p:transition spd="slow" advTm="21396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 animBg="1"/>
      <p:bldP spid="10" grpId="0" animBg="1"/>
      <p:bldP spid="11" grpId="0" animBg="1"/>
      <p:bldP spid="12" grpId="0" animBg="1"/>
      <p:bldP spid="13" grpId="0" animBg="1"/>
      <p:bldP spid="5" grpId="0" animBg="1"/>
      <p:bldP spid="6" grpId="0" animBg="1"/>
      <p:bldP spid="7" grpId="0" animBg="1"/>
      <p:bldP spid="8" grpId="0" animBg="1"/>
      <p:bldP spid="4" grpId="0" animBg="1"/>
      <p:bldP spid="18" grpId="0"/>
      <p:bldP spid="20" grpId="0" animBg="1"/>
      <p:bldP spid="21" grpId="0" animBg="1"/>
      <p:bldP spid="22" grpId="0" animBg="1"/>
      <p:bldP spid="23" grpId="0" animBg="1"/>
      <p:bldP spid="2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en-US" altLang="zh-CN" dirty="0" smtClean="0"/>
              <a:t>1.2</a:t>
            </a:r>
            <a:r>
              <a:rPr lang="zh-CN" altLang="en-US" dirty="0" smtClean="0"/>
              <a:t>移动端效果展示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413" y="1289109"/>
            <a:ext cx="2789776" cy="4959602"/>
          </a:xfr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27" y="1289109"/>
            <a:ext cx="2789777" cy="495960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2193" y="1289109"/>
            <a:ext cx="2772452" cy="492880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199" y="1947371"/>
            <a:ext cx="3832538" cy="383253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1523" y="1947371"/>
            <a:ext cx="3320232" cy="378352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746614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8742">
        <p:random/>
      </p:transition>
    </mc:Choice>
    <mc:Fallback>
      <p:transition spd="slow" advTm="8742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1" presetClass="entr" presetSubtype="1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1" presetClass="entr" presetSubtype="1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3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6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41414" y="0"/>
            <a:ext cx="9905998" cy="1478570"/>
          </a:xfrm>
        </p:spPr>
        <p:txBody>
          <a:bodyPr/>
          <a:lstStyle/>
          <a:p>
            <a:r>
              <a:rPr lang="en-US" altLang="zh-CN" dirty="0" smtClean="0"/>
              <a:t>2.</a:t>
            </a:r>
            <a:r>
              <a:rPr lang="zh-CN" altLang="en-US" dirty="0" smtClean="0"/>
              <a:t>出行资讯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141413" y="1017429"/>
            <a:ext cx="9905999" cy="5306098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zh-CN" altLang="en-US" sz="2000" b="1" cap="all" dirty="0" smtClean="0">
                <a:solidFill>
                  <a:srgbClr val="82FFFF"/>
                </a:solidFill>
              </a:rPr>
              <a:t>从大量网站获取用户出行相关信息，提供方便快捷筛选和查询</a:t>
            </a:r>
            <a:endParaRPr lang="en-US" altLang="zh-CN" sz="2000" b="1" cap="all" dirty="0" smtClean="0">
              <a:solidFill>
                <a:srgbClr val="82FFFF"/>
              </a:solidFill>
            </a:endParaRPr>
          </a:p>
          <a:p>
            <a:pPr marL="0" lvl="0" indent="0">
              <a:buNone/>
            </a:pPr>
            <a:r>
              <a:rPr lang="zh-CN" altLang="en-US" dirty="0" smtClean="0"/>
              <a:t>智能抓取互联网上所有包含地理位置信息的内容，并分类可视化于地图上，使用户可以方便快速的获取到需要的信息。</a:t>
            </a:r>
            <a:endParaRPr lang="en-US" altLang="zh-CN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7861" y="2768956"/>
            <a:ext cx="5726808" cy="321972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254536" y="2507098"/>
            <a:ext cx="4290202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宋体" panose="02010600030101010101" pitchFamily="2" charset="-122"/>
                <a:cs typeface="+mn-cs"/>
              </a:rPr>
              <a:t>已有功能：已有功能</a:t>
            </a:r>
            <a:r>
              <a:rPr kumimoji="0" lang="zh-CN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宋体" panose="02010600030101010101" pitchFamily="2" charset="-122"/>
                <a:cs typeface="+mn-cs"/>
              </a:rPr>
              <a:t>：</a:t>
            </a:r>
            <a:endParaRPr kumimoji="0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宋体" panose="02010600030101010101" pitchFamily="2" charset="-122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宋体" panose="02010600030101010101" pitchFamily="2" charset="-122"/>
                <a:cs typeface="+mn-cs"/>
              </a:rPr>
              <a:t>在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宋体" panose="02010600030101010101" pitchFamily="2" charset="-122"/>
                <a:cs typeface="+mn-cs"/>
                <a:hlinkClick r:id="rId4"/>
              </a:rPr>
              <a:t>E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宋体" panose="02010600030101010101" pitchFamily="2" charset="-122"/>
                <a:cs typeface="+mn-cs"/>
                <a:hlinkClick r:id="rId4"/>
              </a:rPr>
              <a:t>展会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宋体" panose="02010600030101010101" pitchFamily="2" charset="-122"/>
                <a:cs typeface="+mn-cs"/>
              </a:rPr>
              <a:t>、 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宋体" panose="02010600030101010101" pitchFamily="2" charset="-122"/>
                <a:cs typeface="+mn-cs"/>
                <a:hlinkClick r:id="rId5"/>
              </a:rPr>
              <a:t>中国会展门户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宋体" panose="02010600030101010101" pitchFamily="2" charset="-122"/>
                <a:cs typeface="+mn-cs"/>
              </a:rPr>
              <a:t>上获取展会</a:t>
            </a: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宋体" panose="02010600030101010101" pitchFamily="2" charset="-122"/>
                <a:cs typeface="+mn-cs"/>
              </a:rPr>
              <a:t>信息</a:t>
            </a:r>
            <a:endParaRPr kumimoji="0" lang="en-US" altLang="zh-CN" sz="2000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宋体" panose="02010600030101010101" pitchFamily="2" charset="-122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宋体" panose="02010600030101010101" pitchFamily="2" charset="-122"/>
                <a:cs typeface="+mn-cs"/>
              </a:rPr>
              <a:t>在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宋体" panose="02010600030101010101" pitchFamily="2" charset="-122"/>
                <a:cs typeface="+mn-cs"/>
                <a:hlinkClick r:id="rId6"/>
              </a:rPr>
              <a:t>大麦网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宋体" panose="02010600030101010101" pitchFamily="2" charset="-122"/>
                <a:cs typeface="+mn-cs"/>
              </a:rPr>
              <a:t>、 </a:t>
            </a:r>
            <a:r>
              <a:rPr kumimoji="0" lang="zh-CN" altLang="en-US" sz="20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宋体" panose="02010600030101010101" pitchFamily="2" charset="-122"/>
                <a:cs typeface="+mn-cs"/>
                <a:hlinkClick r:id="rId7"/>
              </a:rPr>
              <a:t>永乐票务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宋体" panose="02010600030101010101" pitchFamily="2" charset="-122"/>
                <a:cs typeface="+mn-cs"/>
              </a:rPr>
              <a:t>上获取演唱会、体育</a:t>
            </a: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宋体" panose="02010600030101010101" pitchFamily="2" charset="-122"/>
                <a:cs typeface="+mn-cs"/>
              </a:rPr>
              <a:t>赛事等信息</a:t>
            </a:r>
            <a:endParaRPr kumimoji="0" lang="en-US" altLang="zh-CN" sz="2000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宋体" panose="02010600030101010101" pitchFamily="2" charset="-122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宋体" panose="02010600030101010101" pitchFamily="2" charset="-122"/>
                <a:cs typeface="+mn-cs"/>
              </a:rPr>
              <a:t>在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宋体" panose="02010600030101010101" pitchFamily="2" charset="-122"/>
                <a:cs typeface="+mn-cs"/>
                <a:hlinkClick r:id="rId8"/>
              </a:rPr>
              <a:t>中国天气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宋体" panose="02010600030101010101" pitchFamily="2" charset="-122"/>
                <a:cs typeface="+mn-cs"/>
              </a:rPr>
              <a:t>上获取天气预警</a:t>
            </a: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宋体" panose="02010600030101010101" pitchFamily="2" charset="-122"/>
                <a:cs typeface="+mn-cs"/>
              </a:rPr>
              <a:t>信息</a:t>
            </a:r>
            <a:endParaRPr kumimoji="0" lang="en-US" altLang="zh-CN" sz="2000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宋体" panose="02010600030101010101" pitchFamily="2" charset="-122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宋体" panose="02010600030101010101" pitchFamily="2" charset="-122"/>
                <a:cs typeface="+mn-cs"/>
              </a:rPr>
              <a:t>在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宋体" panose="02010600030101010101" pitchFamily="2" charset="-122"/>
                <a:cs typeface="+mn-cs"/>
                <a:hlinkClick r:id="rId9"/>
              </a:rPr>
              <a:t>活动家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宋体" panose="02010600030101010101" pitchFamily="2" charset="-122"/>
                <a:cs typeface="+mn-cs"/>
              </a:rPr>
              <a:t>上获取政治会议</a:t>
            </a: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宋体" panose="02010600030101010101" pitchFamily="2" charset="-122"/>
                <a:cs typeface="+mn-cs"/>
              </a:rPr>
              <a:t>信息</a:t>
            </a:r>
            <a:endParaRPr kumimoji="0" lang="en-US" altLang="zh-CN" sz="2000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宋体" panose="02010600030101010101" pitchFamily="2" charset="-122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宋体" panose="02010600030101010101" pitchFamily="2" charset="-122"/>
                <a:cs typeface="+mn-cs"/>
              </a:rPr>
              <a:t>在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宋体" panose="02010600030101010101" pitchFamily="2" charset="-122"/>
                <a:cs typeface="+mn-cs"/>
                <a:hlinkClick r:id="rId10"/>
              </a:rPr>
              <a:t>飞常准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宋体" panose="02010600030101010101" pitchFamily="2" charset="-122"/>
                <a:cs typeface="+mn-cs"/>
              </a:rPr>
              <a:t>上获取航线航班</a:t>
            </a: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宋体" panose="02010600030101010101" pitchFamily="2" charset="-122"/>
                <a:cs typeface="+mn-cs"/>
              </a:rPr>
              <a:t>信息</a:t>
            </a:r>
            <a:endParaRPr kumimoji="0" lang="en-US" altLang="zh-CN" sz="2000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宋体" panose="02010600030101010101" pitchFamily="2" charset="-122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宋体" panose="02010600030101010101" pitchFamily="2" charset="-122"/>
                <a:cs typeface="+mn-cs"/>
              </a:rPr>
              <a:t>在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宋体" panose="02010600030101010101" pitchFamily="2" charset="-122"/>
                <a:cs typeface="+mn-cs"/>
                <a:hlinkClick r:id="rId11"/>
              </a:rPr>
              <a:t>中国地震台网</a:t>
            </a: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宋体" panose="02010600030101010101" pitchFamily="2" charset="-122"/>
                <a:cs typeface="+mn-cs"/>
              </a:rPr>
              <a:t>上获取地震信息</a:t>
            </a:r>
            <a:endParaRPr kumimoji="0" lang="en-US" altLang="zh-CN" sz="2000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宋体" panose="02010600030101010101" pitchFamily="2" charset="-122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宋体" panose="02010600030101010101" pitchFamily="2" charset="-122"/>
                <a:cs typeface="+mn-cs"/>
              </a:rPr>
              <a:t>在</a:t>
            </a: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宋体" panose="02010600030101010101" pitchFamily="2" charset="-122"/>
                <a:cs typeface="+mn-cs"/>
                <a:hlinkClick r:id="rId12"/>
              </a:rPr>
              <a:t>浙江水利厅网</a:t>
            </a: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宋体" panose="02010600030101010101" pitchFamily="2" charset="-122"/>
                <a:cs typeface="+mn-cs"/>
              </a:rPr>
              <a:t>上获取台风预警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宋体" panose="02010600030101010101" pitchFamily="2" charset="-122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宋体" panose="02010600030101010101" pitchFamily="2" charset="-122"/>
                <a:cs typeface="+mn-cs"/>
              </a:rPr>
              <a:t>更多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宋体" panose="02010600030101010101" pitchFamily="2" charset="-122"/>
                <a:cs typeface="+mn-cs"/>
              </a:rPr>
              <a:t>内容逐步增加中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宋体" panose="02010600030101010101" pitchFamily="2" charset="-122"/>
                <a:cs typeface="+mn-cs"/>
              </a:rPr>
              <a:t>······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宋体" panose="02010600030101010101" pitchFamily="2" charset="-122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98941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16663">
        <p:random/>
      </p:transition>
    </mc:Choice>
    <mc:Fallback>
      <p:transition spd="slow" advTm="16663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41412" y="-303939"/>
            <a:ext cx="9905998" cy="1478570"/>
          </a:xfrm>
        </p:spPr>
        <p:txBody>
          <a:bodyPr/>
          <a:lstStyle/>
          <a:p>
            <a:r>
              <a:rPr lang="en-US" altLang="zh-CN" dirty="0" smtClean="0"/>
              <a:t>3.</a:t>
            </a:r>
            <a:r>
              <a:rPr lang="zh-CN" altLang="en-US" dirty="0" smtClean="0"/>
              <a:t>高效查询及可视化</a:t>
            </a:r>
            <a:endParaRPr lang="zh-CN" altLang="en-US" dirty="0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3275" y="766119"/>
            <a:ext cx="11322271" cy="5980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8654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650"/>
    </mc:Choice>
    <mc:Fallback>
      <p:transition spd="slow" advTm="36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86112" y="-283004"/>
            <a:ext cx="9905998" cy="1478570"/>
          </a:xfrm>
        </p:spPr>
        <p:txBody>
          <a:bodyPr/>
          <a:lstStyle/>
          <a:p>
            <a:r>
              <a:rPr lang="en-US" altLang="zh-CN" dirty="0" smtClean="0"/>
              <a:t>3.1</a:t>
            </a:r>
            <a:r>
              <a:rPr lang="zh-CN" altLang="en-US" dirty="0" smtClean="0"/>
              <a:t>详细信息效果展示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1903" y="814523"/>
            <a:ext cx="11650775" cy="5953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1133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849"/>
    </mc:Choice>
    <mc:Fallback>
      <p:transition spd="slow" advTm="38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679" y="669703"/>
            <a:ext cx="11745161" cy="6001554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41412" y="-321972"/>
            <a:ext cx="9905998" cy="1478570"/>
          </a:xfrm>
        </p:spPr>
        <p:txBody>
          <a:bodyPr/>
          <a:lstStyle/>
          <a:p>
            <a:r>
              <a:rPr lang="en-US" altLang="zh-CN" dirty="0" smtClean="0"/>
              <a:t>3.2</a:t>
            </a:r>
            <a:r>
              <a:rPr lang="zh-CN" altLang="en-US" dirty="0" smtClean="0"/>
              <a:t>地震信息效果展示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079100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612">
        <p:random/>
      </p:transition>
    </mc:Choice>
    <mc:Fallback>
      <p:transition spd="slow" advTm="3612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92929" y="-386366"/>
            <a:ext cx="9905998" cy="1478570"/>
          </a:xfrm>
        </p:spPr>
        <p:txBody>
          <a:bodyPr/>
          <a:lstStyle/>
          <a:p>
            <a:r>
              <a:rPr lang="en-US" altLang="zh-CN" dirty="0" smtClean="0"/>
              <a:t>3.3</a:t>
            </a:r>
            <a:r>
              <a:rPr lang="zh-CN" altLang="en-US" dirty="0" smtClean="0"/>
              <a:t>台风预警和卫星云图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8143" y="708338"/>
            <a:ext cx="11795569" cy="602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6214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4105">
        <p:random/>
      </p:transition>
    </mc:Choice>
    <mc:Fallback>
      <p:transition spd="slow" advTm="4105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7|1|1.1|1.2|1.2|1.2|1.5|1.2|1.1|1|1|1|1.1|1.1|0.9|0.7|0.7|0.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6|1.1|1.1|1.9|1.4|1.5|1.5|1.6|1.3|1.2|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|1.4|1.4|2.2|1.5|1.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4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电路">
  <a:themeElements>
    <a:clrScheme name="电路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电路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电路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TM04033919[[fn=电路]]</Template>
  <TotalTime>2735</TotalTime>
  <Words>519</Words>
  <Application>Microsoft Office PowerPoint</Application>
  <PresentationFormat>宽屏</PresentationFormat>
  <Paragraphs>96</Paragraphs>
  <Slides>18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5" baseType="lpstr">
      <vt:lpstr>方正兰亭黑_GBK</vt:lpstr>
      <vt:lpstr>宋体</vt:lpstr>
      <vt:lpstr>Arial</vt:lpstr>
      <vt:lpstr>Calibri</vt:lpstr>
      <vt:lpstr>Trebuchet MS</vt:lpstr>
      <vt:lpstr>Tw Cen MT</vt:lpstr>
      <vt:lpstr>电路</vt:lpstr>
      <vt:lpstr>heatpoint</vt:lpstr>
      <vt:lpstr>一、基本概要</vt:lpstr>
      <vt:lpstr>1.1创作背景</vt:lpstr>
      <vt:lpstr>1.2移动端效果展示</vt:lpstr>
      <vt:lpstr>2.出行资讯</vt:lpstr>
      <vt:lpstr>3.高效查询及可视化</vt:lpstr>
      <vt:lpstr>3.1详细信息效果展示</vt:lpstr>
      <vt:lpstr>3.2地震信息效果展示</vt:lpstr>
      <vt:lpstr>3.3台风预警和卫星云图</vt:lpstr>
      <vt:lpstr>3.4航班信息效果展示</vt:lpstr>
      <vt:lpstr>二、实现方式</vt:lpstr>
      <vt:lpstr>1.核心技术</vt:lpstr>
      <vt:lpstr>2. 设计思路</vt:lpstr>
      <vt:lpstr>爬取大麦网过程展示</vt:lpstr>
      <vt:lpstr>三、创新技术</vt:lpstr>
      <vt:lpstr>1.分布式爬虫</vt:lpstr>
      <vt:lpstr>2.CrawlerSYS爬虫结构</vt:lpstr>
      <vt:lpstr>PowerPoint 演示文稿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heatpoint</dc:title>
  <dc:creator>张仁童</dc:creator>
  <cp:lastModifiedBy>张仁童</cp:lastModifiedBy>
  <cp:revision>45</cp:revision>
  <dcterms:created xsi:type="dcterms:W3CDTF">2017-05-02T06:43:17Z</dcterms:created>
  <dcterms:modified xsi:type="dcterms:W3CDTF">2017-09-12T09:16:23Z</dcterms:modified>
</cp:coreProperties>
</file>